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51"/>
  </p:notesMasterIdLst>
  <p:handoutMasterIdLst>
    <p:handoutMasterId r:id="rId52"/>
  </p:handoutMasterIdLst>
  <p:sldIdLst>
    <p:sldId id="257" r:id="rId2"/>
    <p:sldId id="277" r:id="rId3"/>
    <p:sldId id="274" r:id="rId4"/>
    <p:sldId id="258" r:id="rId5"/>
    <p:sldId id="273" r:id="rId6"/>
    <p:sldId id="278" r:id="rId7"/>
    <p:sldId id="259" r:id="rId8"/>
    <p:sldId id="284" r:id="rId9"/>
    <p:sldId id="288" r:id="rId10"/>
    <p:sldId id="287" r:id="rId11"/>
    <p:sldId id="260" r:id="rId12"/>
    <p:sldId id="285" r:id="rId13"/>
    <p:sldId id="280" r:id="rId14"/>
    <p:sldId id="286" r:id="rId15"/>
    <p:sldId id="290" r:id="rId16"/>
    <p:sldId id="295" r:id="rId17"/>
    <p:sldId id="293" r:id="rId18"/>
    <p:sldId id="296" r:id="rId19"/>
    <p:sldId id="292" r:id="rId20"/>
    <p:sldId id="294" r:id="rId21"/>
    <p:sldId id="261" r:id="rId22"/>
    <p:sldId id="282" r:id="rId23"/>
    <p:sldId id="275" r:id="rId24"/>
    <p:sldId id="276" r:id="rId25"/>
    <p:sldId id="262" r:id="rId26"/>
    <p:sldId id="297" r:id="rId27"/>
    <p:sldId id="305" r:id="rId28"/>
    <p:sldId id="301" r:id="rId29"/>
    <p:sldId id="304" r:id="rId30"/>
    <p:sldId id="306" r:id="rId31"/>
    <p:sldId id="272" r:id="rId32"/>
    <p:sldId id="308" r:id="rId33"/>
    <p:sldId id="300" r:id="rId34"/>
    <p:sldId id="263" r:id="rId35"/>
    <p:sldId id="309" r:id="rId36"/>
    <p:sldId id="311" r:id="rId37"/>
    <p:sldId id="270" r:id="rId38"/>
    <p:sldId id="271" r:id="rId39"/>
    <p:sldId id="312" r:id="rId40"/>
    <p:sldId id="313" r:id="rId41"/>
    <p:sldId id="314" r:id="rId42"/>
    <p:sldId id="315" r:id="rId43"/>
    <p:sldId id="316" r:id="rId44"/>
    <p:sldId id="317" r:id="rId45"/>
    <p:sldId id="318" r:id="rId46"/>
    <p:sldId id="319" r:id="rId47"/>
    <p:sldId id="266" r:id="rId48"/>
    <p:sldId id="320" r:id="rId49"/>
    <p:sldId id="321"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89740" autoAdjust="0"/>
  </p:normalViewPr>
  <p:slideViewPr>
    <p:cSldViewPr snapToGrid="0" snapToObjects="1">
      <p:cViewPr varScale="1">
        <p:scale>
          <a:sx n="111" d="100"/>
          <a:sy n="111" d="100"/>
        </p:scale>
        <p:origin x="828" y="14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55" d="100"/>
          <a:sy n="55" d="100"/>
        </p:scale>
        <p:origin x="333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D396C9-4947-EF4C-B910-BEB4E1BF0C58}" type="datetimeFigureOut">
              <a:rPr lang="en-US" smtClean="0"/>
              <a:t>1/19/2017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FF24BD-912B-8D43-97D1-1790E79F125F}" type="slidenum">
              <a:rPr lang="en-US" smtClean="0"/>
              <a:t>‹#›</a:t>
            </a:fld>
            <a:endParaRPr lang="en-US"/>
          </a:p>
        </p:txBody>
      </p:sp>
    </p:spTree>
    <p:extLst>
      <p:ext uri="{BB962C8B-B14F-4D97-AF65-F5344CB8AC3E}">
        <p14:creationId xmlns:p14="http://schemas.microsoft.com/office/powerpoint/2010/main" val="39259210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3D619-1493-D745-93FA-3E27A8A48323}" type="datetimeFigureOut">
              <a:rPr lang="en-US" smtClean="0"/>
              <a:t>1/19/2017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4D5EC4-479D-A345-89FB-A794EA04B48A}" type="slidenum">
              <a:rPr lang="en-US" smtClean="0"/>
              <a:t>‹#›</a:t>
            </a:fld>
            <a:endParaRPr lang="en-US"/>
          </a:p>
        </p:txBody>
      </p:sp>
    </p:spTree>
    <p:extLst>
      <p:ext uri="{BB962C8B-B14F-4D97-AF65-F5344CB8AC3E}">
        <p14:creationId xmlns:p14="http://schemas.microsoft.com/office/powerpoint/2010/main" val="1040272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itchFamily="34" charset="0"/>
              <a:buChar char="•"/>
            </a:pPr>
            <a:r>
              <a:rPr lang="en-US" dirty="0" smtClean="0"/>
              <a:t>Projects such as Singularity and SPIN</a:t>
            </a:r>
            <a:r>
              <a:rPr lang="en-US" baseline="0" dirty="0" smtClean="0"/>
              <a:t> have taken the approach of writing operating systems in safe languages, with the reasoning that it is important for operating systems to be correct, but it is difficult to fully verify them because they are so large and complex.</a:t>
            </a:r>
            <a:endParaRPr lang="en-US" dirty="0" smtClean="0"/>
          </a:p>
          <a:p>
            <a:pPr marL="228600" indent="-228600">
              <a:buFont typeface="Arial" pitchFamily="34" charset="0"/>
              <a:buChar char="•"/>
            </a:pPr>
            <a:r>
              <a:rPr lang="en-US" baseline="0" dirty="0" smtClean="0"/>
              <a:t>All safe languages have a runtime system, however, and this runtime system contains unsafe code.</a:t>
            </a:r>
          </a:p>
          <a:p>
            <a:pPr marL="228600" indent="-228600">
              <a:buFont typeface="Arial" pitchFamily="34" charset="0"/>
              <a:buChar char="•"/>
            </a:pPr>
            <a:r>
              <a:rPr lang="en-US" baseline="0" dirty="0" smtClean="0"/>
              <a:t>We are crossing our fingers that this code will not inappropriately access memory, but a bug here can completely subvert our typing guarantees.</a:t>
            </a:r>
          </a:p>
          <a:p>
            <a:pPr marL="228600" indent="-228600">
              <a:buFont typeface="Arial" pitchFamily="34" charset="0"/>
              <a:buChar char="•"/>
            </a:pPr>
            <a:endParaRPr lang="en-US" baseline="0" dirty="0" smtClean="0"/>
          </a:p>
          <a:p>
            <a:pPr marL="228600" indent="-228600">
              <a:buFont typeface="Arial" pitchFamily="34" charset="0"/>
              <a:buChar char="•"/>
            </a:pPr>
            <a:r>
              <a:rPr lang="en-US" baseline="0" dirty="0" smtClean="0"/>
              <a:t>Make it clear what the problems are with having the unsafe code.</a:t>
            </a:r>
          </a:p>
          <a:p>
            <a:pPr marL="228600" indent="-228600">
              <a:buFont typeface="Arial" pitchFamily="34" charset="0"/>
              <a:buChar char="•"/>
            </a:pPr>
            <a:r>
              <a:rPr lang="en-US" baseline="0" dirty="0" smtClean="0"/>
              <a:t>Make it clear what we are going to verify.  [Animate appear.]</a:t>
            </a:r>
          </a:p>
          <a:p>
            <a:pPr marL="228600" indent="-228600">
              <a:buFont typeface="Arial" pitchFamily="34" charset="0"/>
              <a:buChar char="•"/>
            </a:pPr>
            <a:r>
              <a:rPr lang="en-US" baseline="0" dirty="0" smtClean="0"/>
              <a:t>Make it clear only hardware instructions are part of the </a:t>
            </a:r>
            <a:r>
              <a:rPr lang="en-US" baseline="0" smtClean="0"/>
              <a:t>trusted computing base.</a:t>
            </a:r>
            <a:endParaRPr lang="en-US" baseline="0" dirty="0" smtClean="0"/>
          </a:p>
          <a:p>
            <a:pPr>
              <a:buFont typeface="Arial" pitchFamily="34" charset="0"/>
              <a:buChar char="•"/>
            </a:pPr>
            <a:endParaRPr lang="en-US" baseline="0" dirty="0" smtClean="0"/>
          </a:p>
          <a:p>
            <a:pPr>
              <a:buFont typeface="Arial" pitchFamily="34" charset="0"/>
              <a:buNone/>
            </a:pPr>
            <a:r>
              <a:rPr lang="en-US" baseline="0" dirty="0" smtClean="0"/>
              <a:t>TRANSITION: We propose a system design that can give you end-to-end guarantees of type safety.</a:t>
            </a:r>
            <a:endParaRPr lang="en-US" dirty="0" smtClean="0"/>
          </a:p>
        </p:txBody>
      </p:sp>
      <p:sp>
        <p:nvSpPr>
          <p:cNvPr id="4" name="Slide Number Placeholder 3"/>
          <p:cNvSpPr>
            <a:spLocks noGrp="1"/>
          </p:cNvSpPr>
          <p:nvPr>
            <p:ph type="sldNum" sz="quarter" idx="10"/>
          </p:nvPr>
        </p:nvSpPr>
        <p:spPr/>
        <p:txBody>
          <a:bodyPr/>
          <a:lstStyle/>
          <a:p>
            <a:fld id="{9DFE22D0-0CBC-4FDE-BADD-F9856CAB7626}" type="slidenum">
              <a:rPr lang="en-US" smtClean="0"/>
              <a:pPr/>
              <a:t>39</a:t>
            </a:fld>
            <a:endParaRPr lang="en-US"/>
          </a:p>
        </p:txBody>
      </p:sp>
    </p:spTree>
    <p:extLst>
      <p:ext uri="{BB962C8B-B14F-4D97-AF65-F5344CB8AC3E}">
        <p14:creationId xmlns:p14="http://schemas.microsoft.com/office/powerpoint/2010/main" val="322304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itchFamily="34" charset="0"/>
              <a:buChar char="•"/>
            </a:pPr>
            <a:r>
              <a:rPr lang="en-US" dirty="0" smtClean="0"/>
              <a:t>Projects such as Singularity and SPIN</a:t>
            </a:r>
            <a:r>
              <a:rPr lang="en-US" baseline="0" dirty="0" smtClean="0"/>
              <a:t> have taken the approach of writing operating systems in safe languages, with the reasoning that it is important for operating systems to be correct, but it is difficult to fully verify them because they are so large and complex.</a:t>
            </a:r>
            <a:endParaRPr lang="en-US" dirty="0" smtClean="0"/>
          </a:p>
          <a:p>
            <a:pPr marL="228600" indent="-228600">
              <a:buFont typeface="Arial" pitchFamily="34" charset="0"/>
              <a:buChar char="•"/>
            </a:pPr>
            <a:r>
              <a:rPr lang="en-US" baseline="0" dirty="0" smtClean="0"/>
              <a:t>All safe languages have a runtime system, however, and this runtime system contains unsafe code.</a:t>
            </a:r>
          </a:p>
          <a:p>
            <a:pPr marL="228600" indent="-228600">
              <a:buFont typeface="Arial" pitchFamily="34" charset="0"/>
              <a:buChar char="•"/>
            </a:pPr>
            <a:r>
              <a:rPr lang="en-US" baseline="0" dirty="0" smtClean="0"/>
              <a:t>We are crossing our fingers that this code will not inappropriately access memory, but a bug here can completely subvert our typing guarantees.</a:t>
            </a:r>
          </a:p>
          <a:p>
            <a:pPr marL="228600" indent="-228600">
              <a:buFont typeface="Arial" pitchFamily="34" charset="0"/>
              <a:buChar char="•"/>
            </a:pPr>
            <a:endParaRPr lang="en-US" baseline="0" dirty="0" smtClean="0"/>
          </a:p>
          <a:p>
            <a:pPr marL="228600" indent="-228600">
              <a:buFont typeface="Arial" pitchFamily="34" charset="0"/>
              <a:buChar char="•"/>
            </a:pPr>
            <a:r>
              <a:rPr lang="en-US" baseline="0" dirty="0" smtClean="0"/>
              <a:t>Make it clear what the problems are with having the unsafe code.</a:t>
            </a:r>
          </a:p>
          <a:p>
            <a:pPr marL="228600" indent="-228600">
              <a:buFont typeface="Arial" pitchFamily="34" charset="0"/>
              <a:buChar char="•"/>
            </a:pPr>
            <a:r>
              <a:rPr lang="en-US" baseline="0" dirty="0" smtClean="0"/>
              <a:t>Make it clear what we are going to verify.  [Animate appear.]</a:t>
            </a:r>
          </a:p>
          <a:p>
            <a:pPr marL="228600" indent="-228600">
              <a:buFont typeface="Arial" pitchFamily="34" charset="0"/>
              <a:buChar char="•"/>
            </a:pPr>
            <a:r>
              <a:rPr lang="en-US" baseline="0" dirty="0" smtClean="0"/>
              <a:t>Make it clear only hardware instructions are part of the </a:t>
            </a:r>
            <a:r>
              <a:rPr lang="en-US" baseline="0" smtClean="0"/>
              <a:t>trusted computing base.</a:t>
            </a:r>
            <a:endParaRPr lang="en-US" baseline="0" dirty="0" smtClean="0"/>
          </a:p>
          <a:p>
            <a:pPr>
              <a:buFont typeface="Arial" pitchFamily="34" charset="0"/>
              <a:buChar char="•"/>
            </a:pPr>
            <a:endParaRPr lang="en-US" baseline="0" dirty="0" smtClean="0"/>
          </a:p>
          <a:p>
            <a:pPr>
              <a:buFont typeface="Arial" pitchFamily="34" charset="0"/>
              <a:buNone/>
            </a:pPr>
            <a:r>
              <a:rPr lang="en-US" baseline="0" dirty="0" smtClean="0"/>
              <a:t>TRANSITION: We propose a system design that can give you end-to-end guarantees of type safety.</a:t>
            </a:r>
            <a:endParaRPr lang="en-US" dirty="0" smtClean="0"/>
          </a:p>
        </p:txBody>
      </p:sp>
      <p:sp>
        <p:nvSpPr>
          <p:cNvPr id="4" name="Slide Number Placeholder 3"/>
          <p:cNvSpPr>
            <a:spLocks noGrp="1"/>
          </p:cNvSpPr>
          <p:nvPr>
            <p:ph type="sldNum" sz="quarter" idx="10"/>
          </p:nvPr>
        </p:nvSpPr>
        <p:spPr/>
        <p:txBody>
          <a:bodyPr/>
          <a:lstStyle/>
          <a:p>
            <a:fld id="{9DFE22D0-0CBC-4FDE-BADD-F9856CAB7626}" type="slidenum">
              <a:rPr lang="en-US" smtClean="0"/>
              <a:pPr/>
              <a:t>40</a:t>
            </a:fld>
            <a:endParaRPr lang="en-US"/>
          </a:p>
        </p:txBody>
      </p:sp>
    </p:spTree>
    <p:extLst>
      <p:ext uri="{BB962C8B-B14F-4D97-AF65-F5344CB8AC3E}">
        <p14:creationId xmlns:p14="http://schemas.microsoft.com/office/powerpoint/2010/main" val="1231641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We present</a:t>
            </a:r>
            <a:r>
              <a:rPr lang="en-US" baseline="0" dirty="0" smtClean="0"/>
              <a:t> Verve, an operating system where every assembly instruction in the software stack is mechanically verified for type safety.</a:t>
            </a:r>
            <a:endParaRPr lang="en-US" dirty="0" smtClean="0"/>
          </a:p>
          <a:p>
            <a:pPr>
              <a:buFont typeface="Arial" pitchFamily="34" charset="0"/>
              <a:buChar char="•"/>
            </a:pPr>
            <a:r>
              <a:rPr lang="en-US" baseline="0" dirty="0" smtClean="0"/>
              <a:t>At the core of Verve is the Nucleus, which contains the low-level functionality that cannot be expressed within the type system of our safe language</a:t>
            </a:r>
          </a:p>
          <a:p>
            <a:pPr>
              <a:buFont typeface="Arial" pitchFamily="34" charset="0"/>
              <a:buChar char="•"/>
            </a:pPr>
            <a:r>
              <a:rPr lang="en-US" baseline="0" dirty="0" smtClean="0"/>
              <a:t>We verify partial correctness properties of the Nucleus using Hoare logic with respect to a specification of device interfaces and assembly instructions.</a:t>
            </a:r>
          </a:p>
          <a:p>
            <a:pPr>
              <a:buFont typeface="Arial" pitchFamily="34" charset="0"/>
              <a:buChar char="•"/>
            </a:pPr>
            <a:r>
              <a:rPr lang="en-US" baseline="0" dirty="0" smtClean="0"/>
              <a:t>We hoist the rest of the system, the kernel and applications, into managed C# code we compile to typed assembly.  We verify that the low-level code and the managed code interact in a type-safe manner.</a:t>
            </a:r>
          </a:p>
          <a:p>
            <a:pPr>
              <a:buFont typeface="Arial" pitchFamily="34" charset="0"/>
              <a:buChar char="•"/>
            </a:pPr>
            <a:endParaRPr lang="en-US" baseline="0" dirty="0" smtClean="0"/>
          </a:p>
          <a:p>
            <a:pPr>
              <a:buFont typeface="Arial" pitchFamily="34" charset="0"/>
              <a:buNone/>
            </a:pPr>
            <a:r>
              <a:rPr lang="en-US" baseline="0" dirty="0" smtClean="0"/>
              <a:t>TRANSITION: Let us take a closer look at the Verve Nucleus..</a:t>
            </a:r>
            <a:endParaRPr lang="en-US" dirty="0"/>
          </a:p>
        </p:txBody>
      </p:sp>
      <p:sp>
        <p:nvSpPr>
          <p:cNvPr id="4" name="Slide Number Placeholder 3"/>
          <p:cNvSpPr>
            <a:spLocks noGrp="1"/>
          </p:cNvSpPr>
          <p:nvPr>
            <p:ph type="sldNum" sz="quarter" idx="10"/>
          </p:nvPr>
        </p:nvSpPr>
        <p:spPr/>
        <p:txBody>
          <a:bodyPr/>
          <a:lstStyle/>
          <a:p>
            <a:fld id="{9DFE22D0-0CBC-4FDE-BADD-F9856CAB7626}" type="slidenum">
              <a:rPr lang="en-US" smtClean="0"/>
              <a:pPr/>
              <a:t>41</a:t>
            </a:fld>
            <a:endParaRPr lang="en-US"/>
          </a:p>
        </p:txBody>
      </p:sp>
    </p:spTree>
    <p:extLst>
      <p:ext uri="{BB962C8B-B14F-4D97-AF65-F5344CB8AC3E}">
        <p14:creationId xmlns:p14="http://schemas.microsoft.com/office/powerpoint/2010/main" val="129989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US" dirty="0" smtClean="0"/>
              <a:t>The biggest</a:t>
            </a:r>
            <a:r>
              <a:rPr lang="en-US" baseline="0" dirty="0" smtClean="0"/>
              <a:t> component of our Nucleus is the allocator and garbage collector.  We have integrated both the copying and mark-sweep collectors that Hawblitzel and </a:t>
            </a:r>
            <a:r>
              <a:rPr lang="en-US" baseline="0" dirty="0" err="1" smtClean="0"/>
              <a:t>Petrank</a:t>
            </a:r>
            <a:r>
              <a:rPr lang="en-US" baseline="0" dirty="0" smtClean="0"/>
              <a:t> described their 2009 POPL paper.</a:t>
            </a:r>
          </a:p>
          <a:p>
            <a:pPr>
              <a:buFont typeface="Arial" pitchFamily="34" charset="0"/>
              <a:buChar char="•"/>
            </a:pPr>
            <a:r>
              <a:rPr lang="en-US" baseline="0" dirty="0" smtClean="0"/>
              <a:t>The Nucleus also describes the thread context stacks and handles context switching.</a:t>
            </a:r>
          </a:p>
          <a:p>
            <a:pPr>
              <a:buFont typeface="Arial" pitchFamily="34" charset="0"/>
              <a:buChar char="•"/>
            </a:pPr>
            <a:r>
              <a:rPr lang="en-US" baseline="0" dirty="0" smtClean="0"/>
              <a:t>The Nucleus exports access to devices such as the screen, keyboard, and timer.</a:t>
            </a:r>
          </a:p>
          <a:p>
            <a:pPr>
              <a:buFont typeface="Arial" pitchFamily="34" charset="0"/>
              <a:buChar char="•"/>
            </a:pPr>
            <a:r>
              <a:rPr lang="en-US" baseline="0" dirty="0" smtClean="0"/>
              <a:t>Additionally the Nucleus contains functionality for error and interrupt handling.</a:t>
            </a:r>
          </a:p>
          <a:p>
            <a:pPr>
              <a:buFont typeface="Arial" pitchFamily="34" charset="0"/>
              <a:buChar char="•"/>
            </a:pPr>
            <a:r>
              <a:rPr lang="en-US" dirty="0" smtClean="0"/>
              <a:t>The</a:t>
            </a:r>
            <a:r>
              <a:rPr lang="en-US" baseline="0" dirty="0" smtClean="0"/>
              <a:t> nucleus sits </a:t>
            </a:r>
            <a:r>
              <a:rPr lang="en-US" dirty="0" smtClean="0"/>
              <a:t>on top of a trusted</a:t>
            </a:r>
            <a:r>
              <a:rPr lang="en-US" baseline="0" dirty="0" smtClean="0"/>
              <a:t> hardware specification of absolute x86 instructions, memory bounds, and device interfaces.</a:t>
            </a:r>
          </a:p>
          <a:p>
            <a:pPr>
              <a:buFont typeface="Arial" pitchFamily="34" charset="0"/>
              <a:buChar cha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We verify the partial correctness of Nucleus code.  For instance, we verify that we restore the appropriate observed registers when switching back to a context, that the garbage-collected heap to be well-formed, and that thread contexts are pushed onto the stack correctly when there is an interrupt.</a:t>
            </a:r>
          </a:p>
          <a:p>
            <a:pPr>
              <a:buFont typeface="Arial" pitchFamily="34" charset="0"/>
              <a:buChar char="•"/>
            </a:pPr>
            <a:r>
              <a:rPr lang="en-US" baseline="0" dirty="0" smtClean="0"/>
              <a:t>Another goal of our verification was to ensure that the low-level code interacts properly with the typed-checked code.  Specifically, we verify that the low-level code does not interfere with well-</a:t>
            </a:r>
            <a:r>
              <a:rPr lang="en-US" baseline="0" dirty="0" err="1" smtClean="0"/>
              <a:t>formedness</a:t>
            </a:r>
            <a:r>
              <a:rPr lang="en-US" baseline="0" dirty="0" smtClean="0"/>
              <a:t> of the garbage-collected heap and that the managed code does not interfere with thread context memory.</a:t>
            </a:r>
          </a:p>
          <a:p>
            <a:pPr>
              <a:buFont typeface="Arial" pitchFamily="34" charset="0"/>
              <a:buChar char="•"/>
            </a:pPr>
            <a:r>
              <a:rPr lang="en-US" baseline="0" dirty="0" smtClean="0"/>
              <a:t>The rest of the data structures used by the scheduler are implemented in C#.  In the type-checked kernel we have, for example, the ready queue, the GC queue, and the semaphore queues.</a:t>
            </a:r>
          </a:p>
          <a:p>
            <a:pPr>
              <a:buFont typeface="Arial" pitchFamily="34" charset="0"/>
              <a:buNone/>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TRANSITION:</a:t>
            </a:r>
            <a:r>
              <a:rPr lang="en-US" baseline="0" dirty="0" smtClean="0"/>
              <a:t> We have written Nucleus invariants in Boogie.</a:t>
            </a:r>
          </a:p>
          <a:p>
            <a:endParaRPr lang="en-US" dirty="0"/>
          </a:p>
        </p:txBody>
      </p:sp>
      <p:sp>
        <p:nvSpPr>
          <p:cNvPr id="4" name="Slide Number Placeholder 3"/>
          <p:cNvSpPr>
            <a:spLocks noGrp="1"/>
          </p:cNvSpPr>
          <p:nvPr>
            <p:ph type="sldNum" sz="quarter" idx="10"/>
          </p:nvPr>
        </p:nvSpPr>
        <p:spPr/>
        <p:txBody>
          <a:bodyPr/>
          <a:lstStyle/>
          <a:p>
            <a:fld id="{9DFE22D0-0CBC-4FDE-BADD-F9856CAB7626}" type="slidenum">
              <a:rPr lang="en-US" smtClean="0"/>
              <a:pPr/>
              <a:t>42</a:t>
            </a:fld>
            <a:endParaRPr lang="en-US"/>
          </a:p>
        </p:txBody>
      </p:sp>
    </p:spTree>
    <p:extLst>
      <p:ext uri="{BB962C8B-B14F-4D97-AF65-F5344CB8AC3E}">
        <p14:creationId xmlns:p14="http://schemas.microsoft.com/office/powerpoint/2010/main" val="1534274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Here we show an invariant that has the goal of describing what it means to be a well-formed thread context for the purpose of allowing us to define what it means to context switch back to an “appropriate” context.</a:t>
            </a:r>
          </a:p>
          <a:p>
            <a:pPr>
              <a:buFont typeface="Arial" pitchFamily="34" charset="0"/>
              <a:buChar char="•"/>
            </a:pPr>
            <a:r>
              <a:rPr lang="en-US" baseline="0" dirty="0" smtClean="0"/>
              <a:t>This is a Boogie function, which is mathematical function in that it express relationships between values.  I have shown all functions in light green.</a:t>
            </a:r>
          </a:p>
          <a:p>
            <a:pPr>
              <a:buFont typeface="Arial" pitchFamily="34" charset="0"/>
              <a:buChar char="•"/>
            </a:pPr>
            <a:r>
              <a:rPr lang="en-US" baseline="0" dirty="0" smtClean="0"/>
              <a:t>This function takes as arguments an identifier ‘s’ specifying the context and a description “state” of the stack state.  It also references global variables </a:t>
            </a:r>
            <a:r>
              <a:rPr lang="en-US" baseline="0" dirty="0" err="1" smtClean="0"/>
              <a:t>tMems</a:t>
            </a:r>
            <a:r>
              <a:rPr lang="en-US" baseline="0" dirty="0" smtClean="0"/>
              <a:t> and </a:t>
            </a:r>
            <a:r>
              <a:rPr lang="en-US" baseline="0" dirty="0" err="1" smtClean="0"/>
              <a:t>fMems</a:t>
            </a:r>
            <a:r>
              <a:rPr lang="en-US" baseline="0" dirty="0" smtClean="0"/>
              <a:t>, which are mathematical maps used to model the memory.</a:t>
            </a:r>
          </a:p>
          <a:p>
            <a:pPr>
              <a:buFont typeface="Arial" pitchFamily="34" charset="0"/>
              <a:buChar char="•"/>
            </a:pPr>
            <a:r>
              <a:rPr lang="en-US" baseline="0" dirty="0" smtClean="0"/>
              <a:t>This invariant says that state must match what we have stored in memory for the context s and that the state should adhere to certain properties depending on whether it is not empty, interrupted, or yielded.</a:t>
            </a:r>
          </a:p>
          <a:p>
            <a:pPr>
              <a:buFont typeface="Arial" pitchFamily="34" charset="0"/>
              <a:buChar char="•"/>
            </a:pPr>
            <a:r>
              <a:rPr lang="en-US" baseline="0" dirty="0" smtClean="0"/>
              <a:t>If the stack has yielded, one of the properties that should hold is that we have captured the frame pointer, the stack pointer, and the return address.</a:t>
            </a:r>
          </a:p>
          <a:p>
            <a:pPr>
              <a:buFont typeface="Arial" pitchFamily="34" charset="0"/>
              <a:buNone/>
            </a:pPr>
            <a:endParaRPr lang="en-US" dirty="0" smtClean="0"/>
          </a:p>
          <a:p>
            <a:pPr algn="l"/>
            <a:r>
              <a:rPr lang="en-US" dirty="0" smtClean="0"/>
              <a:t>TRANSITION: We use</a:t>
            </a:r>
            <a:r>
              <a:rPr lang="en-US" baseline="0" dirty="0" smtClean="0"/>
              <a:t> invariants such as this one to specify the partial correctness of our Nucleus code, and also to provide trusted specifications of hardware instructions and device interfaces.</a:t>
            </a:r>
            <a:endParaRPr lang="en-US" dirty="0"/>
          </a:p>
        </p:txBody>
      </p:sp>
      <p:sp>
        <p:nvSpPr>
          <p:cNvPr id="4" name="Slide Number Placeholder 3"/>
          <p:cNvSpPr>
            <a:spLocks noGrp="1"/>
          </p:cNvSpPr>
          <p:nvPr>
            <p:ph type="sldNum" sz="quarter" idx="10"/>
          </p:nvPr>
        </p:nvSpPr>
        <p:spPr/>
        <p:txBody>
          <a:bodyPr/>
          <a:lstStyle/>
          <a:p>
            <a:fld id="{9DFE22D0-0CBC-4FDE-BADD-F9856CAB7626}" type="slidenum">
              <a:rPr lang="en-US" smtClean="0"/>
              <a:pPr/>
              <a:t>43</a:t>
            </a:fld>
            <a:endParaRPr lang="en-US"/>
          </a:p>
        </p:txBody>
      </p:sp>
    </p:spTree>
    <p:extLst>
      <p:ext uri="{BB962C8B-B14F-4D97-AF65-F5344CB8AC3E}">
        <p14:creationId xmlns:p14="http://schemas.microsoft.com/office/powerpoint/2010/main" val="55456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For instance, here is specification for the load instruction, which takes a pointer to a memory address and returns the value in memory at that location.</a:t>
            </a:r>
          </a:p>
          <a:p>
            <a:pPr>
              <a:buFont typeface="Arial" pitchFamily="34" charset="0"/>
              <a:buChar char="•"/>
            </a:pPr>
            <a:r>
              <a:rPr lang="en-US" baseline="0" dirty="0" smtClean="0"/>
              <a:t>We have the post-conditions that we have a 32-bit word and that the result matches the memory value at that location.</a:t>
            </a:r>
          </a:p>
          <a:p>
            <a:pPr>
              <a:buFont typeface="Arial" pitchFamily="34" charset="0"/>
              <a:buChar char="•"/>
            </a:pPr>
            <a:r>
              <a:rPr lang="en-US" baseline="0" dirty="0" smtClean="0"/>
              <a:t>Note that we need to ensure that the result is a word because Boogie has mathematical integers.</a:t>
            </a:r>
          </a:p>
          <a:p>
            <a:pPr>
              <a:buFont typeface="Arial" pitchFamily="34" charset="0"/>
              <a:buChar char="•"/>
            </a:pPr>
            <a:r>
              <a:rPr lang="en-US" baseline="0" dirty="0" smtClean="0"/>
              <a:t>In order to be able to call the Load instruction, we need to also satisfy the precondition that the address we have is in bounds and that it is 4-byte aligned.</a:t>
            </a:r>
          </a:p>
          <a:p>
            <a:pPr>
              <a:buFont typeface="Arial" pitchFamily="34" charset="0"/>
              <a:buChar char="•"/>
            </a:pPr>
            <a:r>
              <a:rPr lang="en-US" dirty="0" smtClean="0"/>
              <a:t>Our</a:t>
            </a:r>
            <a:r>
              <a:rPr lang="en-US" baseline="0" dirty="0" smtClean="0"/>
              <a:t> specification also declares that we modify the instruction pointer </a:t>
            </a:r>
            <a:r>
              <a:rPr lang="en-US" baseline="0" dirty="0" err="1" smtClean="0"/>
              <a:t>eip</a:t>
            </a:r>
            <a:r>
              <a:rPr lang="en-US" baseline="0" dirty="0" smtClean="0"/>
              <a:t>.</a:t>
            </a:r>
          </a:p>
          <a:p>
            <a:pPr>
              <a:buFont typeface="Arial" pitchFamily="34" charset="0"/>
              <a:buChar char="•"/>
            </a:pPr>
            <a:r>
              <a:rPr lang="en-US" baseline="0" dirty="0" smtClean="0"/>
              <a:t>Thus any procedure that calls load can use these </a:t>
            </a:r>
            <a:r>
              <a:rPr lang="en-US" baseline="0" dirty="0" err="1" smtClean="0"/>
              <a:t>postconditions</a:t>
            </a:r>
            <a:r>
              <a:rPr lang="en-US" baseline="0" dirty="0" smtClean="0"/>
              <a:t>, but they must satisfy the preconditions and cannot make any assumptions about the value of the instruction pointer afterward.</a:t>
            </a:r>
          </a:p>
          <a:p>
            <a:pPr>
              <a:buFont typeface="Arial" pitchFamily="34" charset="0"/>
              <a:buChar char="•"/>
            </a:pPr>
            <a:endParaRPr lang="en-US" dirty="0" smtClean="0"/>
          </a:p>
          <a:p>
            <a:pPr>
              <a:buFont typeface="Arial" pitchFamily="34" charset="0"/>
              <a:buNone/>
            </a:pPr>
            <a:r>
              <a:rPr lang="en-US" dirty="0" smtClean="0"/>
              <a:t>TRANSITION:</a:t>
            </a:r>
            <a:r>
              <a:rPr lang="en-US" baseline="0" dirty="0" smtClean="0"/>
              <a:t> Our Nucleus consists of Boogie procedures using these specifications.</a:t>
            </a:r>
            <a:endParaRPr lang="en-US" dirty="0"/>
          </a:p>
        </p:txBody>
      </p:sp>
      <p:sp>
        <p:nvSpPr>
          <p:cNvPr id="4" name="Slide Number Placeholder 3"/>
          <p:cNvSpPr>
            <a:spLocks noGrp="1"/>
          </p:cNvSpPr>
          <p:nvPr>
            <p:ph type="sldNum" sz="quarter" idx="10"/>
          </p:nvPr>
        </p:nvSpPr>
        <p:spPr/>
        <p:txBody>
          <a:bodyPr/>
          <a:lstStyle/>
          <a:p>
            <a:fld id="{9DFE22D0-0CBC-4FDE-BADD-F9856CAB7626}" type="slidenum">
              <a:rPr lang="en-US" smtClean="0"/>
              <a:pPr/>
              <a:t>44</a:t>
            </a:fld>
            <a:endParaRPr lang="en-US"/>
          </a:p>
        </p:txBody>
      </p:sp>
    </p:spTree>
    <p:extLst>
      <p:ext uri="{BB962C8B-B14F-4D97-AF65-F5344CB8AC3E}">
        <p14:creationId xmlns:p14="http://schemas.microsoft.com/office/powerpoint/2010/main" val="76728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SeL4 verifies the L4 microkernel and presents an approach for verifying the correctness of a large body of low-level code. SeL4 consist of 8700 lines of C verified to be equivalent to a Haskell reference implementation, which is verified to satisfy properties specified in the Isabelle theorem </a:t>
            </a:r>
            <a:r>
              <a:rPr lang="en-US" baseline="0" dirty="0" err="1" smtClean="0"/>
              <a:t>prover</a:t>
            </a:r>
            <a:r>
              <a:rPr lang="en-US" baseline="0" dirty="0" smtClean="0"/>
              <a:t>. </a:t>
            </a:r>
          </a:p>
          <a:p>
            <a:pPr>
              <a:buFont typeface="Arial" pitchFamily="34" charset="0"/>
              <a:buChar char="•"/>
            </a:pPr>
            <a:r>
              <a:rPr lang="en-US" baseline="0" dirty="0" smtClean="0"/>
              <a:t>The kernel interfaces with 600 lines of trusted ARM assembly.</a:t>
            </a:r>
          </a:p>
          <a:p>
            <a:pPr>
              <a:buFont typeface="Arial" pitchFamily="34" charset="0"/>
              <a:buChar char="•"/>
            </a:pPr>
            <a:r>
              <a:rPr lang="en-US" baseline="0" dirty="0" smtClean="0"/>
              <a:t>[Compare to Verve.]</a:t>
            </a:r>
          </a:p>
          <a:p>
            <a:pPr>
              <a:buFont typeface="Arial" pitchFamily="34" charset="0"/>
              <a:buChar char="•"/>
            </a:pPr>
            <a:r>
              <a:rPr lang="en-US" baseline="0" dirty="0" smtClean="0"/>
              <a:t>The verification takes 200,000 lines of proof script in the Isabelle interactive </a:t>
            </a:r>
            <a:r>
              <a:rPr lang="en-US" baseline="0" dirty="0" err="1" smtClean="0"/>
              <a:t>prover</a:t>
            </a:r>
            <a:r>
              <a:rPr lang="en-US" baseline="0" dirty="0" smtClean="0"/>
              <a:t>, which is 30 times the size of the code.  It also took the team 10-20 man-years.</a:t>
            </a:r>
          </a:p>
          <a:p>
            <a:pPr>
              <a:buFont typeface="Arial" pitchFamily="34" charset="0"/>
              <a:buChar char="•"/>
            </a:pPr>
            <a:endParaRPr lang="en-US" baseline="0" dirty="0" smtClean="0"/>
          </a:p>
          <a:p>
            <a:pPr>
              <a:buFont typeface="Arial" pitchFamily="34" charset="0"/>
              <a:buNone/>
            </a:pPr>
            <a:r>
              <a:rPr lang="en-US" baseline="0" dirty="0" smtClean="0"/>
              <a:t>TRANSITION: While SeL4 presents and impressive verification achievement, we are presenting a much lighter-weight approach to verifying important system properties.  Verve also verifies the whole system, relying on no lines of trusted assembly.</a:t>
            </a:r>
            <a:endParaRPr lang="en-US" dirty="0"/>
          </a:p>
        </p:txBody>
      </p:sp>
      <p:sp>
        <p:nvSpPr>
          <p:cNvPr id="4" name="Slide Number Placeholder 3"/>
          <p:cNvSpPr>
            <a:spLocks noGrp="1"/>
          </p:cNvSpPr>
          <p:nvPr>
            <p:ph type="sldNum" sz="quarter" idx="10"/>
          </p:nvPr>
        </p:nvSpPr>
        <p:spPr/>
        <p:txBody>
          <a:bodyPr/>
          <a:lstStyle/>
          <a:p>
            <a:fld id="{9DFE22D0-0CBC-4FDE-BADD-F9856CAB7626}" type="slidenum">
              <a:rPr lang="en-US" smtClean="0"/>
              <a:pPr/>
              <a:t>45</a:t>
            </a:fld>
            <a:endParaRPr lang="en-US"/>
          </a:p>
        </p:txBody>
      </p:sp>
    </p:spTree>
    <p:extLst>
      <p:ext uri="{BB962C8B-B14F-4D97-AF65-F5344CB8AC3E}">
        <p14:creationId xmlns:p14="http://schemas.microsoft.com/office/powerpoint/2010/main" val="913521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800000"/>
          </a:solidFill>
        </p:spPr>
        <p:txBody>
          <a:bodyPr/>
          <a:lstStyle>
            <a:lvl1pPr>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r>
              <a:rPr lang="nb-NO" smtClean="0"/>
              <a:t>© 2017 M. Fredrikson, J. Yang</a:t>
            </a:r>
            <a:endParaRPr lang="en-US"/>
          </a:p>
        </p:txBody>
      </p:sp>
      <p:sp>
        <p:nvSpPr>
          <p:cNvPr id="6" name="Slide Number Placeholder 5"/>
          <p:cNvSpPr>
            <a:spLocks noGrp="1"/>
          </p:cNvSpPr>
          <p:nvPr>
            <p:ph type="sldNum" sz="quarter" idx="12"/>
          </p:nvPr>
        </p:nvSpPr>
        <p:spPr/>
        <p:txBody>
          <a:bodyPr/>
          <a:lstStyle/>
          <a:p>
            <a:fld id="{98C9C843-46BD-5C4C-8A63-BAED21B4BD5E}" type="slidenum">
              <a:rPr lang="en-US" smtClean="0"/>
              <a:t>‹#›</a:t>
            </a:fld>
            <a:endParaRPr lang="en-US"/>
          </a:p>
        </p:txBody>
      </p:sp>
    </p:spTree>
    <p:extLst>
      <p:ext uri="{BB962C8B-B14F-4D97-AF65-F5344CB8AC3E}">
        <p14:creationId xmlns:p14="http://schemas.microsoft.com/office/powerpoint/2010/main" val="369685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nb-NO" smtClean="0"/>
              <a:t>© 2017 M. Fredrikson, J. Yang</a:t>
            </a:r>
            <a:endParaRPr lang="en-US"/>
          </a:p>
        </p:txBody>
      </p:sp>
      <p:sp>
        <p:nvSpPr>
          <p:cNvPr id="6" name="Slide Number Placeholder 5"/>
          <p:cNvSpPr>
            <a:spLocks noGrp="1"/>
          </p:cNvSpPr>
          <p:nvPr>
            <p:ph type="sldNum" sz="quarter" idx="12"/>
          </p:nvPr>
        </p:nvSpPr>
        <p:spPr/>
        <p:txBody>
          <a:bodyPr/>
          <a:lstStyle/>
          <a:p>
            <a:fld id="{98C9C843-46BD-5C4C-8A63-BAED21B4BD5E}" type="slidenum">
              <a:rPr lang="en-US" smtClean="0"/>
              <a:t>‹#›</a:t>
            </a:fld>
            <a:endParaRPr lang="en-US"/>
          </a:p>
        </p:txBody>
      </p:sp>
    </p:spTree>
    <p:extLst>
      <p:ext uri="{BB962C8B-B14F-4D97-AF65-F5344CB8AC3E}">
        <p14:creationId xmlns:p14="http://schemas.microsoft.com/office/powerpoint/2010/main" val="1781148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52760" cy="1143000"/>
          </a:xfrm>
          <a:solidFill>
            <a:srgbClr val="800000"/>
          </a:solidFill>
        </p:spPr>
        <p:txBody>
          <a:bodyPr/>
          <a:lstStyle>
            <a:lvl1pPr>
              <a:defRPr>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98C9C843-46BD-5C4C-8A63-BAED21B4BD5E}" type="slidenum">
              <a:rPr lang="en-US" smtClean="0"/>
              <a:t>‹#›</a:t>
            </a:fld>
            <a:endParaRPr lang="en-US"/>
          </a:p>
        </p:txBody>
      </p:sp>
      <p:sp>
        <p:nvSpPr>
          <p:cNvPr id="7" name="Footer Placeholder 6"/>
          <p:cNvSpPr>
            <a:spLocks noGrp="1"/>
          </p:cNvSpPr>
          <p:nvPr>
            <p:ph type="ftr" sz="quarter" idx="13"/>
          </p:nvPr>
        </p:nvSpPr>
        <p:spPr/>
        <p:txBody>
          <a:bodyPr/>
          <a:lstStyle/>
          <a:p>
            <a:r>
              <a:rPr lang="nb-NO" smtClean="0"/>
              <a:t>© 2017 M. Fredrikson, J. Yang</a:t>
            </a:r>
            <a:endParaRPr lang="en-US" dirty="0"/>
          </a:p>
        </p:txBody>
      </p:sp>
      <p:sp>
        <p:nvSpPr>
          <p:cNvPr id="8" name="Footer Placeholder 4"/>
          <p:cNvSpPr txBox="1">
            <a:spLocks/>
          </p:cNvSpPr>
          <p:nvPr userDrawn="1"/>
        </p:nvSpPr>
        <p:spPr>
          <a:xfrm>
            <a:off x="3013656" y="6326187"/>
            <a:ext cx="3292551"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Helvetica"/>
                <a:ea typeface="+mn-ea"/>
                <a:cs typeface="Helvetic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Software Foundations of Security</a:t>
            </a:r>
            <a:r>
              <a:rPr lang="en-US" baseline="0" dirty="0" smtClean="0"/>
              <a:t> and Privacy</a:t>
            </a:r>
            <a:endParaRPr lang="en-US" dirty="0"/>
          </a:p>
        </p:txBody>
      </p:sp>
    </p:spTree>
    <p:extLst>
      <p:ext uri="{BB962C8B-B14F-4D97-AF65-F5344CB8AC3E}">
        <p14:creationId xmlns:p14="http://schemas.microsoft.com/office/powerpoint/2010/main" val="32447889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98C9C843-46BD-5C4C-8A63-BAED21B4BD5E}" type="slidenum">
              <a:rPr lang="en-US" smtClean="0"/>
              <a:t>‹#›</a:t>
            </a:fld>
            <a:endParaRPr lang="en-US"/>
          </a:p>
        </p:txBody>
      </p:sp>
      <p:sp>
        <p:nvSpPr>
          <p:cNvPr id="8" name="Footer Placeholder 4"/>
          <p:cNvSpPr txBox="1">
            <a:spLocks/>
          </p:cNvSpPr>
          <p:nvPr userDrawn="1"/>
        </p:nvSpPr>
        <p:spPr>
          <a:xfrm>
            <a:off x="3217917" y="6326187"/>
            <a:ext cx="308829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Helvetica"/>
                <a:ea typeface="+mn-ea"/>
                <a:cs typeface="Helvetic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Formal</a:t>
            </a:r>
            <a:r>
              <a:rPr lang="en-US" baseline="0" dirty="0" smtClean="0"/>
              <a:t> Foundations of Software Security</a:t>
            </a:r>
            <a:endParaRPr lang="en-US" dirty="0"/>
          </a:p>
        </p:txBody>
      </p:sp>
      <p:sp>
        <p:nvSpPr>
          <p:cNvPr id="9" name="Title 1"/>
          <p:cNvSpPr>
            <a:spLocks noGrp="1"/>
          </p:cNvSpPr>
          <p:nvPr>
            <p:ph type="title"/>
          </p:nvPr>
        </p:nvSpPr>
        <p:spPr>
          <a:xfrm>
            <a:off x="0" y="0"/>
            <a:ext cx="9152760" cy="1143000"/>
          </a:xfrm>
          <a:solidFill>
            <a:srgbClr val="800000"/>
          </a:solidFill>
        </p:spPr>
        <p:txBody>
          <a:bodyPr/>
          <a:lstStyle>
            <a:lvl1pPr>
              <a:defRPr>
                <a:solidFill>
                  <a:srgbClr val="FFFFFF"/>
                </a:solidFill>
              </a:defRPr>
            </a:lvl1pPr>
          </a:lstStyle>
          <a:p>
            <a:r>
              <a:rPr lang="en-US" smtClean="0"/>
              <a:t>Click to edit Master title style</a:t>
            </a:r>
            <a:endParaRPr lang="en-US" dirty="0"/>
          </a:p>
        </p:txBody>
      </p:sp>
      <p:sp>
        <p:nvSpPr>
          <p:cNvPr id="10" name="Footer Placeholder 9"/>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264011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98C9C843-46BD-5C4C-8A63-BAED21B4BD5E}" type="slidenum">
              <a:rPr lang="en-US" smtClean="0"/>
              <a:t>‹#›</a:t>
            </a:fld>
            <a:endParaRPr lang="en-US"/>
          </a:p>
        </p:txBody>
      </p:sp>
      <p:sp>
        <p:nvSpPr>
          <p:cNvPr id="10" name="Footer Placeholder 4"/>
          <p:cNvSpPr txBox="1">
            <a:spLocks/>
          </p:cNvSpPr>
          <p:nvPr userDrawn="1"/>
        </p:nvSpPr>
        <p:spPr>
          <a:xfrm>
            <a:off x="3217917" y="6326187"/>
            <a:ext cx="308829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Helvetica"/>
                <a:ea typeface="+mn-ea"/>
                <a:cs typeface="Helvetic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Formal</a:t>
            </a:r>
            <a:r>
              <a:rPr lang="en-US" baseline="0" dirty="0" smtClean="0"/>
              <a:t> Foundations of Software Security</a:t>
            </a:r>
            <a:endParaRPr lang="en-US" dirty="0"/>
          </a:p>
        </p:txBody>
      </p:sp>
      <p:sp>
        <p:nvSpPr>
          <p:cNvPr id="11" name="Title 1"/>
          <p:cNvSpPr>
            <a:spLocks noGrp="1"/>
          </p:cNvSpPr>
          <p:nvPr>
            <p:ph type="title"/>
          </p:nvPr>
        </p:nvSpPr>
        <p:spPr>
          <a:xfrm>
            <a:off x="0" y="0"/>
            <a:ext cx="9152760" cy="1143000"/>
          </a:xfrm>
          <a:solidFill>
            <a:srgbClr val="800000"/>
          </a:solidFill>
        </p:spPr>
        <p:txBody>
          <a:bodyPr/>
          <a:lstStyle>
            <a:lvl1pPr>
              <a:defRPr>
                <a:solidFill>
                  <a:srgbClr val="FFFFFF"/>
                </a:solidFill>
              </a:defRPr>
            </a:lvl1pPr>
          </a:lstStyle>
          <a:p>
            <a:r>
              <a:rPr lang="en-US" smtClean="0"/>
              <a:t>Click to edit Master title style</a:t>
            </a:r>
            <a:endParaRPr lang="en-US" dirty="0"/>
          </a:p>
        </p:txBody>
      </p:sp>
      <p:sp>
        <p:nvSpPr>
          <p:cNvPr id="12" name="Footer Placeholder 11"/>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2916154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8C9C843-46BD-5C4C-8A63-BAED21B4BD5E}" type="slidenum">
              <a:rPr lang="en-US" smtClean="0"/>
              <a:t>‹#›</a:t>
            </a:fld>
            <a:endParaRPr lang="en-US"/>
          </a:p>
        </p:txBody>
      </p:sp>
      <p:sp>
        <p:nvSpPr>
          <p:cNvPr id="6" name="Footer Placeholder 4"/>
          <p:cNvSpPr txBox="1">
            <a:spLocks/>
          </p:cNvSpPr>
          <p:nvPr userDrawn="1"/>
        </p:nvSpPr>
        <p:spPr>
          <a:xfrm>
            <a:off x="3217917" y="6326187"/>
            <a:ext cx="308829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Helvetica"/>
                <a:ea typeface="+mn-ea"/>
                <a:cs typeface="Helvetic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Formal</a:t>
            </a:r>
            <a:r>
              <a:rPr lang="en-US" baseline="0" dirty="0" smtClean="0"/>
              <a:t> Foundations of Software Security</a:t>
            </a:r>
            <a:endParaRPr lang="en-US" dirty="0"/>
          </a:p>
        </p:txBody>
      </p:sp>
      <p:sp>
        <p:nvSpPr>
          <p:cNvPr id="7" name="Title 1"/>
          <p:cNvSpPr>
            <a:spLocks noGrp="1"/>
          </p:cNvSpPr>
          <p:nvPr>
            <p:ph type="title"/>
          </p:nvPr>
        </p:nvSpPr>
        <p:spPr>
          <a:xfrm>
            <a:off x="0" y="0"/>
            <a:ext cx="9152760" cy="1143000"/>
          </a:xfrm>
          <a:solidFill>
            <a:srgbClr val="800000"/>
          </a:solidFill>
        </p:spPr>
        <p:txBody>
          <a:bodyPr/>
          <a:lstStyle>
            <a:lvl1pPr>
              <a:defRPr>
                <a:solidFill>
                  <a:srgbClr val="FFFFFF"/>
                </a:solidFill>
              </a:defRPr>
            </a:lvl1pPr>
          </a:lstStyle>
          <a:p>
            <a:r>
              <a:rPr lang="en-US" smtClean="0"/>
              <a:t>Click to edit Master title style</a:t>
            </a:r>
            <a:endParaRPr lang="en-US" dirty="0"/>
          </a:p>
        </p:txBody>
      </p:sp>
      <p:sp>
        <p:nvSpPr>
          <p:cNvPr id="9" name="Footer Placeholder 8"/>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1125778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C9C843-46BD-5C4C-8A63-BAED21B4BD5E}" type="slidenum">
              <a:rPr lang="en-US" smtClean="0"/>
              <a:t>‹#›</a:t>
            </a:fld>
            <a:endParaRPr lang="en-US"/>
          </a:p>
        </p:txBody>
      </p:sp>
      <p:sp>
        <p:nvSpPr>
          <p:cNvPr id="5" name="Footer Placeholder 4"/>
          <p:cNvSpPr txBox="1">
            <a:spLocks/>
          </p:cNvSpPr>
          <p:nvPr userDrawn="1"/>
        </p:nvSpPr>
        <p:spPr>
          <a:xfrm>
            <a:off x="3217917" y="6326187"/>
            <a:ext cx="308829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Helvetica"/>
                <a:ea typeface="+mn-ea"/>
                <a:cs typeface="Helvetic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Formal</a:t>
            </a:r>
            <a:r>
              <a:rPr lang="en-US" baseline="0" dirty="0" smtClean="0"/>
              <a:t> Foundations of Software Security</a:t>
            </a:r>
            <a:endParaRPr lang="en-US" dirty="0"/>
          </a:p>
        </p:txBody>
      </p:sp>
      <p:sp>
        <p:nvSpPr>
          <p:cNvPr id="6" name="Footer Placeholder 5"/>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925598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nb-NO" smtClean="0"/>
              <a:t>© 2017 M. Fredrikson, J. Yang</a:t>
            </a:r>
            <a:endParaRPr lang="en-US"/>
          </a:p>
        </p:txBody>
      </p:sp>
      <p:sp>
        <p:nvSpPr>
          <p:cNvPr id="7" name="Slide Number Placeholder 6"/>
          <p:cNvSpPr>
            <a:spLocks noGrp="1"/>
          </p:cNvSpPr>
          <p:nvPr>
            <p:ph type="sldNum" sz="quarter" idx="12"/>
          </p:nvPr>
        </p:nvSpPr>
        <p:spPr/>
        <p:txBody>
          <a:bodyPr/>
          <a:lstStyle/>
          <a:p>
            <a:fld id="{98C9C843-46BD-5C4C-8A63-BAED21B4BD5E}" type="slidenum">
              <a:rPr lang="en-US" smtClean="0"/>
              <a:t>‹#›</a:t>
            </a:fld>
            <a:endParaRPr lang="en-US"/>
          </a:p>
        </p:txBody>
      </p:sp>
    </p:spTree>
    <p:extLst>
      <p:ext uri="{BB962C8B-B14F-4D97-AF65-F5344CB8AC3E}">
        <p14:creationId xmlns:p14="http://schemas.microsoft.com/office/powerpoint/2010/main" val="2272453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nb-NO" smtClean="0"/>
              <a:t>© 2017 M. Fredrikson, J. Yang</a:t>
            </a:r>
            <a:endParaRPr lang="en-US"/>
          </a:p>
        </p:txBody>
      </p:sp>
      <p:sp>
        <p:nvSpPr>
          <p:cNvPr id="7" name="Slide Number Placeholder 6"/>
          <p:cNvSpPr>
            <a:spLocks noGrp="1"/>
          </p:cNvSpPr>
          <p:nvPr>
            <p:ph type="sldNum" sz="quarter" idx="12"/>
          </p:nvPr>
        </p:nvSpPr>
        <p:spPr/>
        <p:txBody>
          <a:bodyPr/>
          <a:lstStyle/>
          <a:p>
            <a:fld id="{98C9C843-46BD-5C4C-8A63-BAED21B4BD5E}" type="slidenum">
              <a:rPr lang="en-US" smtClean="0"/>
              <a:t>‹#›</a:t>
            </a:fld>
            <a:endParaRPr lang="en-US"/>
          </a:p>
        </p:txBody>
      </p:sp>
    </p:spTree>
    <p:extLst>
      <p:ext uri="{BB962C8B-B14F-4D97-AF65-F5344CB8AC3E}">
        <p14:creationId xmlns:p14="http://schemas.microsoft.com/office/powerpoint/2010/main" val="3229886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nb-NO" smtClean="0"/>
              <a:t>© 2017 M. Fredrikson, J. Yang</a:t>
            </a:r>
            <a:endParaRPr lang="en-US"/>
          </a:p>
        </p:txBody>
      </p:sp>
      <p:sp>
        <p:nvSpPr>
          <p:cNvPr id="6" name="Slide Number Placeholder 5"/>
          <p:cNvSpPr>
            <a:spLocks noGrp="1"/>
          </p:cNvSpPr>
          <p:nvPr>
            <p:ph type="sldNum" sz="quarter" idx="12"/>
          </p:nvPr>
        </p:nvSpPr>
        <p:spPr/>
        <p:txBody>
          <a:bodyPr/>
          <a:lstStyle/>
          <a:p>
            <a:fld id="{98C9C843-46BD-5C4C-8A63-BAED21B4BD5E}" type="slidenum">
              <a:rPr lang="en-US" smtClean="0"/>
              <a:t>‹#›</a:t>
            </a:fld>
            <a:endParaRPr lang="en-US"/>
          </a:p>
        </p:txBody>
      </p:sp>
    </p:spTree>
    <p:extLst>
      <p:ext uri="{BB962C8B-B14F-4D97-AF65-F5344CB8AC3E}">
        <p14:creationId xmlns:p14="http://schemas.microsoft.com/office/powerpoint/2010/main" val="215150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0" y="6356350"/>
            <a:ext cx="2895600" cy="365125"/>
          </a:xfrm>
          <a:prstGeom prst="rect">
            <a:avLst/>
          </a:prstGeom>
        </p:spPr>
        <p:txBody>
          <a:bodyPr vert="horz" lIns="91440" tIns="45720" rIns="91440" bIns="45720" rtlCol="0" anchor="ctr"/>
          <a:lstStyle>
            <a:lvl1pPr algn="l">
              <a:defRPr sz="1200">
                <a:solidFill>
                  <a:schemeClr val="tx1">
                    <a:tint val="75000"/>
                  </a:schemeClr>
                </a:solidFill>
                <a:latin typeface="Helvetica"/>
                <a:cs typeface="Helvetica"/>
              </a:defRPr>
            </a:lvl1pPr>
          </a:lstStyle>
          <a:p>
            <a:r>
              <a:rPr lang="nb-NO" smtClean="0"/>
              <a:t>© 2017 M. Fredrikson, J. Yang</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C9C843-46BD-5C4C-8A63-BAED21B4BD5E}" type="slidenum">
              <a:rPr lang="en-US" smtClean="0"/>
              <a:t>‹#›</a:t>
            </a:fld>
            <a:endParaRPr lang="en-US"/>
          </a:p>
        </p:txBody>
      </p:sp>
    </p:spTree>
    <p:extLst>
      <p:ext uri="{BB962C8B-B14F-4D97-AF65-F5344CB8AC3E}">
        <p14:creationId xmlns:p14="http://schemas.microsoft.com/office/powerpoint/2010/main" val="1532878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dt="0"/>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Clr>
          <a:schemeClr val="accent3">
            <a:lumMod val="75000"/>
          </a:schemeClr>
        </a:buClr>
        <a:buFont typeface="Wingdings" charset="2"/>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Clr>
          <a:srgbClr val="800000"/>
        </a:buClr>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Clr>
          <a:srgbClr val="800000"/>
        </a:buClr>
        <a:buFont typeface="Wingdings" charset="2"/>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Clr>
          <a:srgbClr val="800000"/>
        </a:buClr>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Clr>
          <a:srgbClr val="800000"/>
        </a:buClr>
        <a:buFont typeface="Wingdings" charset="2"/>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89529"/>
            <a:ext cx="7772400" cy="2210921"/>
          </a:xfrm>
        </p:spPr>
        <p:txBody>
          <a:bodyPr>
            <a:noAutofit/>
          </a:bodyPr>
          <a:lstStyle/>
          <a:p>
            <a:r>
              <a:rPr lang="en-US" sz="3200" dirty="0" smtClean="0"/>
              <a:t>Software Foundations of Security and Privacy (15-316, spring 2016)</a:t>
            </a:r>
            <a:br>
              <a:rPr lang="en-US" sz="3200" dirty="0" smtClean="0"/>
            </a:br>
            <a:r>
              <a:rPr lang="en-US" sz="4000" b="1" dirty="0" smtClean="0"/>
              <a:t>Lecture 2: </a:t>
            </a:r>
            <a:r>
              <a:rPr lang="en-US" sz="4000" dirty="0" smtClean="0"/>
              <a:t>Building Safe Systems</a:t>
            </a:r>
            <a:endParaRPr lang="en-US" dirty="0"/>
          </a:p>
        </p:txBody>
      </p:sp>
      <p:sp>
        <p:nvSpPr>
          <p:cNvPr id="3" name="Subtitle 2"/>
          <p:cNvSpPr>
            <a:spLocks noGrp="1"/>
          </p:cNvSpPr>
          <p:nvPr>
            <p:ph type="subTitle" idx="1"/>
          </p:nvPr>
        </p:nvSpPr>
        <p:spPr>
          <a:xfrm>
            <a:off x="1030941" y="3886200"/>
            <a:ext cx="7097059" cy="1752600"/>
          </a:xfrm>
        </p:spPr>
        <p:txBody>
          <a:bodyPr>
            <a:normAutofit/>
          </a:bodyPr>
          <a:lstStyle/>
          <a:p>
            <a:r>
              <a:rPr lang="en-US" sz="3000" b="1" dirty="0" smtClean="0">
                <a:solidFill>
                  <a:schemeClr val="tx1"/>
                </a:solidFill>
              </a:rPr>
              <a:t>Jean Yang</a:t>
            </a:r>
          </a:p>
          <a:p>
            <a:r>
              <a:rPr lang="en-US" sz="2800" dirty="0" smtClean="0">
                <a:solidFill>
                  <a:schemeClr val="tx1"/>
                </a:solidFill>
              </a:rPr>
              <a:t>jyang2@andrew.cmu.edu</a:t>
            </a:r>
            <a:endParaRPr lang="en-US" sz="2800" dirty="0">
              <a:solidFill>
                <a:schemeClr val="tx1"/>
              </a:solidFill>
            </a:endParaRPr>
          </a:p>
        </p:txBody>
      </p:sp>
      <p:sp>
        <p:nvSpPr>
          <p:cNvPr id="4" name="Footer Placeholder 3"/>
          <p:cNvSpPr>
            <a:spLocks noGrp="1"/>
          </p:cNvSpPr>
          <p:nvPr>
            <p:ph type="ftr" sz="quarter" idx="11"/>
          </p:nvPr>
        </p:nvSpPr>
        <p:spPr/>
        <p:txBody>
          <a:bodyPr/>
          <a:lstStyle/>
          <a:p>
            <a:r>
              <a:rPr lang="nb-NO" smtClean="0"/>
              <a:t>© 2017 M. Fredrikson, J. Yang</a:t>
            </a:r>
            <a:endParaRPr lang="en-US"/>
          </a:p>
        </p:txBody>
      </p:sp>
      <p:sp>
        <p:nvSpPr>
          <p:cNvPr id="5" name="Slide Number Placeholder 4"/>
          <p:cNvSpPr>
            <a:spLocks noGrp="1"/>
          </p:cNvSpPr>
          <p:nvPr>
            <p:ph type="sldNum" sz="quarter" idx="12"/>
          </p:nvPr>
        </p:nvSpPr>
        <p:spPr/>
        <p:txBody>
          <a:bodyPr/>
          <a:lstStyle/>
          <a:p>
            <a:fld id="{98C9C843-46BD-5C4C-8A63-BAED21B4BD5E}" type="slidenum">
              <a:rPr lang="en-US" smtClean="0"/>
              <a:t>0</a:t>
            </a:fld>
            <a:endParaRPr lang="en-US"/>
          </a:p>
        </p:txBody>
      </p:sp>
    </p:spTree>
    <p:extLst>
      <p:ext uri="{BB962C8B-B14F-4D97-AF65-F5344CB8AC3E}">
        <p14:creationId xmlns:p14="http://schemas.microsoft.com/office/powerpoint/2010/main" val="3362621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Fallout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At the time of disclosure, </a:t>
            </a:r>
            <a:r>
              <a:rPr lang="en-US" b="1" dirty="0" smtClean="0"/>
              <a:t>17%</a:t>
            </a:r>
            <a:r>
              <a:rPr lang="en-US" dirty="0" smtClean="0"/>
              <a:t> (around half a million) of the Internet’s secure web servers were believed to be vulnerable.</a:t>
            </a:r>
          </a:p>
          <a:p>
            <a:r>
              <a:rPr lang="en-US" dirty="0" smtClean="0"/>
              <a:t>As </a:t>
            </a:r>
            <a:r>
              <a:rPr lang="en-US" dirty="0"/>
              <a:t>of May 20, 2014, </a:t>
            </a:r>
            <a:r>
              <a:rPr lang="en-US" b="1" dirty="0"/>
              <a:t>1.5%</a:t>
            </a:r>
            <a:r>
              <a:rPr lang="en-US" dirty="0"/>
              <a:t> of the 800,000 most popular TLS-enabled websites were still </a:t>
            </a:r>
            <a:r>
              <a:rPr lang="en-US" dirty="0" smtClean="0"/>
              <a:t>vulnerable.</a:t>
            </a:r>
          </a:p>
          <a:p>
            <a:r>
              <a:rPr lang="en-US" dirty="0" err="1" smtClean="0"/>
              <a:t>eWEEK</a:t>
            </a:r>
            <a:r>
              <a:rPr lang="en-US" dirty="0" smtClean="0"/>
              <a:t> estimates </a:t>
            </a:r>
            <a:r>
              <a:rPr lang="en-US" b="1" dirty="0" smtClean="0"/>
              <a:t>$</a:t>
            </a:r>
            <a:r>
              <a:rPr lang="en-US" b="1" dirty="0" smtClean="0"/>
              <a:t>500 million </a:t>
            </a:r>
            <a:r>
              <a:rPr lang="en-US" dirty="0" smtClean="0"/>
              <a:t>as a starting point for the cost. For example, Heartbleed enabled hackers to steal security keys from Community Health Systems, the </a:t>
            </a:r>
            <a:r>
              <a:rPr lang="en-US" dirty="0"/>
              <a:t>second-biggest for-profit </a:t>
            </a:r>
            <a:r>
              <a:rPr lang="en-US" dirty="0" smtClean="0"/>
              <a:t>hospital </a:t>
            </a:r>
            <a:r>
              <a:rPr lang="en-US" dirty="0"/>
              <a:t>chain in the United States, compromising the confidentiality of </a:t>
            </a:r>
            <a:r>
              <a:rPr lang="en-US" b="1" dirty="0"/>
              <a:t>4.5 million patient </a:t>
            </a:r>
            <a:r>
              <a:rPr lang="en-US" dirty="0" smtClean="0"/>
              <a:t>records.</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9</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341013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What went wrong? </a:t>
            </a:r>
            <a:endParaRPr lang="en-US" dirty="0"/>
          </a:p>
        </p:txBody>
      </p:sp>
      <p:sp>
        <p:nvSpPr>
          <p:cNvPr id="7" name="Subtitle 6"/>
          <p:cNvSpPr>
            <a:spLocks noGrp="1"/>
          </p:cNvSpPr>
          <p:nvPr>
            <p:ph type="subTitle" idx="1"/>
          </p:nvPr>
        </p:nvSpPr>
        <p:spPr/>
        <p:txBody>
          <a:bodyPr/>
          <a:lstStyle/>
          <a:p>
            <a:endParaRPr lang="en-US"/>
          </a:p>
        </p:txBody>
      </p:sp>
      <p:sp>
        <p:nvSpPr>
          <p:cNvPr id="5" name="Footer Placeholder 4"/>
          <p:cNvSpPr>
            <a:spLocks noGrp="1"/>
          </p:cNvSpPr>
          <p:nvPr>
            <p:ph type="ftr" sz="quarter" idx="11"/>
          </p:nvPr>
        </p:nvSpPr>
        <p:spPr/>
        <p:txBody>
          <a:bodyPr/>
          <a:lstStyle/>
          <a:p>
            <a:r>
              <a:rPr lang="nb-NO" smtClean="0"/>
              <a:t>© 2017 M. Fredrikson, J. Yang</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10</a:t>
            </a:fld>
            <a:endParaRPr lang="en-US"/>
          </a:p>
        </p:txBody>
      </p:sp>
    </p:spTree>
    <p:extLst>
      <p:ext uri="{BB962C8B-B14F-4D97-AF65-F5344CB8AC3E}">
        <p14:creationId xmlns:p14="http://schemas.microsoft.com/office/powerpoint/2010/main" val="2622737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want memory to be everything</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11</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
        <p:nvSpPr>
          <p:cNvPr id="6" name="Explosion 1 5"/>
          <p:cNvSpPr/>
          <p:nvPr/>
        </p:nvSpPr>
        <p:spPr>
          <a:xfrm>
            <a:off x="848710" y="3756951"/>
            <a:ext cx="3570890" cy="2045170"/>
          </a:xfrm>
          <a:prstGeom prst="irregularSeal1">
            <a:avLst/>
          </a:prstGeom>
          <a:solidFill>
            <a:schemeClr val="accent1">
              <a:lumMod val="20000"/>
              <a:lumOff val="80000"/>
            </a:schemeClr>
          </a:solidFill>
          <a:ln w="381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Addresses!</a:t>
            </a:r>
            <a:endParaRPr lang="en-US" sz="2800" dirty="0">
              <a:solidFill>
                <a:schemeClr val="tx1"/>
              </a:solidFill>
            </a:endParaRPr>
          </a:p>
        </p:txBody>
      </p:sp>
      <p:sp>
        <p:nvSpPr>
          <p:cNvPr id="7" name="Explosion 1 6"/>
          <p:cNvSpPr/>
          <p:nvPr/>
        </p:nvSpPr>
        <p:spPr>
          <a:xfrm>
            <a:off x="729343" y="1583169"/>
            <a:ext cx="2296886" cy="1802040"/>
          </a:xfrm>
          <a:prstGeom prst="irregularSeal1">
            <a:avLst/>
          </a:prstGeom>
          <a:solidFill>
            <a:schemeClr val="accent2">
              <a:lumMod val="20000"/>
              <a:lumOff val="80000"/>
            </a:schemeClr>
          </a:solidFill>
          <a:ln w="381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Code!</a:t>
            </a:r>
            <a:endParaRPr lang="en-US" sz="2800" dirty="0">
              <a:solidFill>
                <a:schemeClr val="tx1"/>
              </a:solidFill>
            </a:endParaRPr>
          </a:p>
        </p:txBody>
      </p:sp>
      <p:sp>
        <p:nvSpPr>
          <p:cNvPr id="8" name="Explosion 1 7"/>
          <p:cNvSpPr/>
          <p:nvPr/>
        </p:nvSpPr>
        <p:spPr>
          <a:xfrm>
            <a:off x="4027716" y="1399689"/>
            <a:ext cx="3559627" cy="1969465"/>
          </a:xfrm>
          <a:prstGeom prst="irregularSeal1">
            <a:avLst/>
          </a:prstGeom>
          <a:solidFill>
            <a:schemeClr val="accent6">
              <a:lumMod val="20000"/>
              <a:lumOff val="80000"/>
            </a:schemeClr>
          </a:solidFill>
          <a:ln w="381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Numbers!</a:t>
            </a:r>
            <a:endParaRPr lang="en-US" sz="2800" dirty="0">
              <a:solidFill>
                <a:schemeClr val="tx1"/>
              </a:solidFill>
            </a:endParaRPr>
          </a:p>
        </p:txBody>
      </p:sp>
      <p:sp>
        <p:nvSpPr>
          <p:cNvPr id="9" name="Explosion 1 8"/>
          <p:cNvSpPr/>
          <p:nvPr/>
        </p:nvSpPr>
        <p:spPr>
          <a:xfrm>
            <a:off x="4969329" y="3441272"/>
            <a:ext cx="3429000" cy="2842959"/>
          </a:xfrm>
          <a:prstGeom prst="irregularSeal1">
            <a:avLst/>
          </a:prstGeom>
          <a:solidFill>
            <a:schemeClr val="accent4">
              <a:lumMod val="20000"/>
              <a:lumOff val="80000"/>
            </a:schemeClr>
          </a:solidFill>
          <a:ln w="381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pic>
        <p:nvPicPr>
          <p:cNvPr id="6150" name="Picture 6" descr="Image result for unico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986" y="4312321"/>
            <a:ext cx="1132901" cy="107610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8970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gr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7" y="1143000"/>
            <a:ext cx="9285514" cy="712994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smtClean="0"/>
              <a:t>But memory is just memory</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12</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3218894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memory requires care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13</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pic>
        <p:nvPicPr>
          <p:cNvPr id="7170" name="Picture 2" descr="Image result for monk scrib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299" y="1600200"/>
            <a:ext cx="5867401" cy="45374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504255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memories: buffer overflows</a:t>
            </a:r>
            <a:endParaRPr lang="en-US" dirty="0"/>
          </a:p>
        </p:txBody>
      </p:sp>
      <p:sp>
        <p:nvSpPr>
          <p:cNvPr id="3" name="Content Placeholder 2"/>
          <p:cNvSpPr>
            <a:spLocks noGrp="1"/>
          </p:cNvSpPr>
          <p:nvPr>
            <p:ph idx="1"/>
          </p:nvPr>
        </p:nvSpPr>
        <p:spPr/>
        <p:txBody>
          <a:bodyPr/>
          <a:lstStyle/>
          <a:p>
            <a:r>
              <a:rPr lang="en-US" dirty="0" smtClean="0"/>
              <a:t>Programs expect inputs (often strings) to be of a certain size.</a:t>
            </a:r>
          </a:p>
          <a:p>
            <a:r>
              <a:rPr lang="en-US" dirty="0" smtClean="0"/>
              <a:t>Giving programs inputs of larger size usually causes them to crash.</a:t>
            </a:r>
          </a:p>
          <a:p>
            <a:r>
              <a:rPr lang="en-US" dirty="0" smtClean="0"/>
              <a:t>A buffer overflow exploit involves “taking over” programs by giving programs inputs of larger size. </a:t>
            </a:r>
            <a:endParaRPr lang="en-US" b="1" dirty="0"/>
          </a:p>
        </p:txBody>
      </p:sp>
      <p:sp>
        <p:nvSpPr>
          <p:cNvPr id="4" name="Slide Number Placeholder 3"/>
          <p:cNvSpPr>
            <a:spLocks noGrp="1"/>
          </p:cNvSpPr>
          <p:nvPr>
            <p:ph type="sldNum" sz="quarter" idx="12"/>
          </p:nvPr>
        </p:nvSpPr>
        <p:spPr/>
        <p:txBody>
          <a:bodyPr/>
          <a:lstStyle/>
          <a:p>
            <a:fld id="{98C9C843-46BD-5C4C-8A63-BAED21B4BD5E}" type="slidenum">
              <a:rPr lang="en-US" smtClean="0"/>
              <a:t>14</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
        <p:nvSpPr>
          <p:cNvPr id="6" name="TextBox 5"/>
          <p:cNvSpPr txBox="1"/>
          <p:nvPr/>
        </p:nvSpPr>
        <p:spPr>
          <a:xfrm>
            <a:off x="457200" y="5529943"/>
            <a:ext cx="8229600" cy="646331"/>
          </a:xfrm>
          <a:prstGeom prst="rect">
            <a:avLst/>
          </a:prstGeom>
          <a:noFill/>
        </p:spPr>
        <p:txBody>
          <a:bodyPr wrap="square" rtlCol="0">
            <a:spAutoFit/>
          </a:bodyPr>
          <a:lstStyle/>
          <a:p>
            <a:r>
              <a:rPr lang="en-US" dirty="0" smtClean="0">
                <a:cs typeface="Helvetica"/>
              </a:rPr>
              <a:t>Borrowed heavily from </a:t>
            </a:r>
            <a:r>
              <a:rPr lang="en-US" dirty="0"/>
              <a:t>https://courses.cs.washington.edu/courses/cse451/05sp/.../</a:t>
            </a:r>
            <a:r>
              <a:rPr lang="en-US" b="1" dirty="0"/>
              <a:t>overflow</a:t>
            </a:r>
            <a:r>
              <a:rPr lang="en-US" dirty="0"/>
              <a:t>1.ppt</a:t>
            </a:r>
            <a:endParaRPr lang="en-US" dirty="0">
              <a:latin typeface="Helvetica"/>
              <a:cs typeface="Helvetica"/>
            </a:endParaRPr>
          </a:p>
        </p:txBody>
      </p:sp>
    </p:spTree>
    <p:extLst>
      <p:ext uri="{BB962C8B-B14F-4D97-AF65-F5344CB8AC3E}">
        <p14:creationId xmlns:p14="http://schemas.microsoft.com/office/powerpoint/2010/main" val="231344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C call stacks</a:t>
            </a:r>
            <a:endParaRPr lang="en-US" dirty="0"/>
          </a:p>
        </p:txBody>
      </p:sp>
      <p:sp>
        <p:nvSpPr>
          <p:cNvPr id="3" name="Content Placeholder 2"/>
          <p:cNvSpPr>
            <a:spLocks noGrp="1"/>
          </p:cNvSpPr>
          <p:nvPr>
            <p:ph idx="1"/>
          </p:nvPr>
        </p:nvSpPr>
        <p:spPr/>
        <p:txBody>
          <a:bodyPr/>
          <a:lstStyle/>
          <a:p>
            <a:r>
              <a:rPr lang="en-US" altLang="en-US" dirty="0"/>
              <a:t>When a function call is made, the return address is put on the stack. </a:t>
            </a:r>
          </a:p>
          <a:p>
            <a:r>
              <a:rPr lang="en-US" altLang="en-US" dirty="0"/>
              <a:t>Often the values of parameters are put on the stack.</a:t>
            </a:r>
          </a:p>
          <a:p>
            <a:r>
              <a:rPr lang="en-US" altLang="en-US" dirty="0"/>
              <a:t>Usually the function saves the stack frame pointer (on the stack).</a:t>
            </a:r>
          </a:p>
          <a:p>
            <a:r>
              <a:rPr lang="en-US" altLang="en-US" dirty="0"/>
              <a:t>Local variables are on the stack.</a:t>
            </a:r>
          </a:p>
          <a:p>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15</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
        <p:nvSpPr>
          <p:cNvPr id="6" name="TextBox 5"/>
          <p:cNvSpPr txBox="1"/>
          <p:nvPr/>
        </p:nvSpPr>
        <p:spPr>
          <a:xfrm>
            <a:off x="457200" y="5529943"/>
            <a:ext cx="8229600" cy="646331"/>
          </a:xfrm>
          <a:prstGeom prst="rect">
            <a:avLst/>
          </a:prstGeom>
          <a:noFill/>
        </p:spPr>
        <p:txBody>
          <a:bodyPr wrap="square" rtlCol="0">
            <a:spAutoFit/>
          </a:bodyPr>
          <a:lstStyle/>
          <a:p>
            <a:r>
              <a:rPr lang="en-US" dirty="0" smtClean="0">
                <a:cs typeface="Helvetica"/>
              </a:rPr>
              <a:t>Borrowed heavily from </a:t>
            </a:r>
            <a:r>
              <a:rPr lang="en-US" dirty="0"/>
              <a:t>https://courses.cs.washington.edu/courses/cse451/05sp/.../</a:t>
            </a:r>
            <a:r>
              <a:rPr lang="en-US" b="1" dirty="0"/>
              <a:t>overflow</a:t>
            </a:r>
            <a:r>
              <a:rPr lang="en-US" dirty="0"/>
              <a:t>1.ppt</a:t>
            </a:r>
            <a:endParaRPr lang="en-US" dirty="0">
              <a:latin typeface="Helvetica"/>
              <a:cs typeface="Helvetica"/>
            </a:endParaRPr>
          </a:p>
        </p:txBody>
      </p:sp>
    </p:spTree>
    <p:extLst>
      <p:ext uri="{BB962C8B-B14F-4D97-AF65-F5344CB8AC3E}">
        <p14:creationId xmlns:p14="http://schemas.microsoft.com/office/powerpoint/2010/main" val="249598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stack frames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C9C843-46BD-5C4C-8A63-BAED21B4BD5E}" type="slidenum">
              <a:rPr lang="en-US" smtClean="0"/>
              <a:t>16</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
        <p:nvSpPr>
          <p:cNvPr id="6" name="Rectangle 5"/>
          <p:cNvSpPr>
            <a:spLocks noGrp="1" noChangeArrowheads="1"/>
          </p:cNvSpPr>
          <p:nvPr/>
        </p:nvSpPr>
        <p:spPr bwMode="auto">
          <a:xfrm>
            <a:off x="3358356" y="1466056"/>
            <a:ext cx="4572000" cy="4038600"/>
          </a:xfrm>
          <a:prstGeom prst="rect">
            <a:avLst/>
          </a:prstGeom>
          <a:solidFill>
            <a:schemeClr val="bg1">
              <a:lumMod val="50000"/>
            </a:schemeClr>
          </a:solidFill>
          <a:ln w="57150">
            <a:solidFill>
              <a:schemeClr val="bg2"/>
            </a:solidFill>
            <a:miter lim="800000"/>
            <a:headEnd/>
            <a:tailEnd/>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Tx/>
              <a:buNone/>
            </a:pPr>
            <a:r>
              <a:rPr lang="en-US" altLang="en-US" b="1" dirty="0">
                <a:solidFill>
                  <a:schemeClr val="bg1"/>
                </a:solidFill>
              </a:rPr>
              <a:t>Parameters</a:t>
            </a:r>
          </a:p>
          <a:p>
            <a:pPr algn="ctr">
              <a:buFontTx/>
              <a:buNone/>
            </a:pPr>
            <a:r>
              <a:rPr lang="en-US" altLang="en-US" b="1" dirty="0">
                <a:solidFill>
                  <a:schemeClr val="bg1"/>
                </a:solidFill>
              </a:rPr>
              <a:t>Return Address</a:t>
            </a:r>
          </a:p>
          <a:p>
            <a:pPr algn="ctr">
              <a:buFontTx/>
              <a:buNone/>
            </a:pPr>
            <a:r>
              <a:rPr lang="en-US" altLang="en-US" b="1" dirty="0">
                <a:solidFill>
                  <a:schemeClr val="bg1"/>
                </a:solidFill>
              </a:rPr>
              <a:t>Calling Stack Pointer</a:t>
            </a:r>
          </a:p>
          <a:p>
            <a:pPr algn="ctr">
              <a:buFontTx/>
              <a:buNone/>
            </a:pPr>
            <a:r>
              <a:rPr lang="en-US" altLang="en-US" b="1" dirty="0">
                <a:solidFill>
                  <a:schemeClr val="bg1"/>
                </a:solidFill>
              </a:rPr>
              <a:t>Local Variables</a:t>
            </a:r>
          </a:p>
        </p:txBody>
      </p:sp>
      <p:sp>
        <p:nvSpPr>
          <p:cNvPr id="7" name="Line 4"/>
          <p:cNvSpPr>
            <a:spLocks noChangeShapeType="1"/>
          </p:cNvSpPr>
          <p:nvPr/>
        </p:nvSpPr>
        <p:spPr bwMode="auto">
          <a:xfrm>
            <a:off x="3358356" y="3828256"/>
            <a:ext cx="4572000" cy="0"/>
          </a:xfrm>
          <a:prstGeom prst="line">
            <a:avLst/>
          </a:prstGeom>
          <a:noFill/>
          <a:ln w="5715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
        <p:nvSpPr>
          <p:cNvPr id="8" name="Line 5"/>
          <p:cNvSpPr>
            <a:spLocks noChangeShapeType="1"/>
          </p:cNvSpPr>
          <p:nvPr/>
        </p:nvSpPr>
        <p:spPr bwMode="auto">
          <a:xfrm>
            <a:off x="3358356" y="2075656"/>
            <a:ext cx="4572000" cy="0"/>
          </a:xfrm>
          <a:prstGeom prst="line">
            <a:avLst/>
          </a:prstGeom>
          <a:noFill/>
          <a:ln w="5715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
        <p:nvSpPr>
          <p:cNvPr id="9" name="Line 6"/>
          <p:cNvSpPr>
            <a:spLocks noChangeShapeType="1"/>
          </p:cNvSpPr>
          <p:nvPr/>
        </p:nvSpPr>
        <p:spPr bwMode="auto">
          <a:xfrm>
            <a:off x="3358356" y="2659856"/>
            <a:ext cx="4572000" cy="0"/>
          </a:xfrm>
          <a:prstGeom prst="line">
            <a:avLst/>
          </a:prstGeom>
          <a:noFill/>
          <a:ln w="5715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
        <p:nvSpPr>
          <p:cNvPr id="10" name="Line 7"/>
          <p:cNvSpPr>
            <a:spLocks noChangeShapeType="1"/>
          </p:cNvSpPr>
          <p:nvPr/>
        </p:nvSpPr>
        <p:spPr bwMode="auto">
          <a:xfrm>
            <a:off x="3358356" y="3244056"/>
            <a:ext cx="4572000" cy="0"/>
          </a:xfrm>
          <a:prstGeom prst="line">
            <a:avLst/>
          </a:prstGeom>
          <a:noFill/>
          <a:ln w="5715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
        <p:nvSpPr>
          <p:cNvPr id="11" name="Text Box 8"/>
          <p:cNvSpPr txBox="1">
            <a:spLocks noChangeArrowheads="1"/>
          </p:cNvSpPr>
          <p:nvPr/>
        </p:nvSpPr>
        <p:spPr bwMode="auto">
          <a:xfrm>
            <a:off x="1758156" y="4971256"/>
            <a:ext cx="1539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solidFill>
                  <a:schemeClr val="tx2"/>
                </a:solidFill>
              </a:rPr>
              <a:t>00000000</a:t>
            </a:r>
          </a:p>
        </p:txBody>
      </p:sp>
      <p:sp>
        <p:nvSpPr>
          <p:cNvPr id="12" name="Text Box 10"/>
          <p:cNvSpPr txBox="1">
            <a:spLocks noChangeArrowheads="1"/>
          </p:cNvSpPr>
          <p:nvPr/>
        </p:nvSpPr>
        <p:spPr bwMode="auto">
          <a:xfrm>
            <a:off x="386558" y="4285456"/>
            <a:ext cx="176041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dirty="0">
                <a:solidFill>
                  <a:srgbClr val="C00000"/>
                </a:solidFill>
              </a:rPr>
              <a:t>Addresses</a:t>
            </a:r>
          </a:p>
        </p:txBody>
      </p:sp>
      <p:sp>
        <p:nvSpPr>
          <p:cNvPr id="13" name="Text Box 11"/>
          <p:cNvSpPr txBox="1">
            <a:spLocks noChangeArrowheads="1"/>
          </p:cNvSpPr>
          <p:nvPr/>
        </p:nvSpPr>
        <p:spPr bwMode="auto">
          <a:xfrm>
            <a:off x="2139156" y="3599656"/>
            <a:ext cx="5905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solidFill>
                  <a:schemeClr val="tx2"/>
                </a:solidFill>
              </a:rPr>
              <a:t>SP</a:t>
            </a:r>
          </a:p>
        </p:txBody>
      </p:sp>
      <p:sp>
        <p:nvSpPr>
          <p:cNvPr id="14" name="Line 12"/>
          <p:cNvSpPr>
            <a:spLocks noChangeShapeType="1"/>
          </p:cNvSpPr>
          <p:nvPr/>
        </p:nvSpPr>
        <p:spPr bwMode="auto">
          <a:xfrm>
            <a:off x="2824956" y="3828256"/>
            <a:ext cx="457200" cy="0"/>
          </a:xfrm>
          <a:prstGeom prst="line">
            <a:avLst/>
          </a:prstGeom>
          <a:noFill/>
          <a:ln w="57150">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
        <p:nvSpPr>
          <p:cNvPr id="15" name="Text Box 13"/>
          <p:cNvSpPr txBox="1">
            <a:spLocks noChangeArrowheads="1"/>
          </p:cNvSpPr>
          <p:nvPr/>
        </p:nvSpPr>
        <p:spPr bwMode="auto">
          <a:xfrm>
            <a:off x="1072356" y="2990056"/>
            <a:ext cx="15986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solidFill>
                  <a:schemeClr val="tx2"/>
                </a:solidFill>
              </a:rPr>
              <a:t>SP+</a:t>
            </a:r>
            <a:r>
              <a:rPr lang="en-US" altLang="en-US" i="1">
                <a:solidFill>
                  <a:schemeClr val="tx2"/>
                </a:solidFill>
              </a:rPr>
              <a:t>offset</a:t>
            </a:r>
          </a:p>
        </p:txBody>
      </p:sp>
      <p:sp>
        <p:nvSpPr>
          <p:cNvPr id="16" name="Line 14"/>
          <p:cNvSpPr>
            <a:spLocks noChangeShapeType="1"/>
          </p:cNvSpPr>
          <p:nvPr/>
        </p:nvSpPr>
        <p:spPr bwMode="auto">
          <a:xfrm>
            <a:off x="2824956" y="3218656"/>
            <a:ext cx="457200" cy="0"/>
          </a:xfrm>
          <a:prstGeom prst="line">
            <a:avLst/>
          </a:prstGeom>
          <a:noFill/>
          <a:ln w="57150">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
        <p:nvSpPr>
          <p:cNvPr id="17" name="Line 15"/>
          <p:cNvSpPr>
            <a:spLocks noChangeShapeType="1"/>
          </p:cNvSpPr>
          <p:nvPr/>
        </p:nvSpPr>
        <p:spPr bwMode="auto">
          <a:xfrm flipV="1">
            <a:off x="1529556" y="4056856"/>
            <a:ext cx="533400" cy="228600"/>
          </a:xfrm>
          <a:prstGeom prst="line">
            <a:avLst/>
          </a:prstGeom>
          <a:noFill/>
          <a:ln w="3810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
        <p:nvSpPr>
          <p:cNvPr id="18" name="Line 16"/>
          <p:cNvSpPr>
            <a:spLocks noChangeShapeType="1"/>
          </p:cNvSpPr>
          <p:nvPr/>
        </p:nvSpPr>
        <p:spPr bwMode="auto">
          <a:xfrm>
            <a:off x="1300956" y="4818856"/>
            <a:ext cx="457200" cy="304800"/>
          </a:xfrm>
          <a:prstGeom prst="line">
            <a:avLst/>
          </a:prstGeom>
          <a:noFill/>
          <a:ln w="3810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
        <p:nvSpPr>
          <p:cNvPr id="19" name="Line 17"/>
          <p:cNvSpPr>
            <a:spLocks noChangeShapeType="1"/>
          </p:cNvSpPr>
          <p:nvPr/>
        </p:nvSpPr>
        <p:spPr bwMode="auto">
          <a:xfrm flipV="1">
            <a:off x="919956" y="3523456"/>
            <a:ext cx="533400" cy="685800"/>
          </a:xfrm>
          <a:prstGeom prst="line">
            <a:avLst/>
          </a:prstGeom>
          <a:noFill/>
          <a:ln w="3810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
        <p:nvSpPr>
          <p:cNvPr id="20" name="Text Box 18"/>
          <p:cNvSpPr txBox="1">
            <a:spLocks noChangeArrowheads="1"/>
          </p:cNvSpPr>
          <p:nvPr/>
        </p:nvSpPr>
        <p:spPr bwMode="auto">
          <a:xfrm>
            <a:off x="7990681" y="5087144"/>
            <a:ext cx="692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low</a:t>
            </a:r>
          </a:p>
        </p:txBody>
      </p:sp>
      <p:sp>
        <p:nvSpPr>
          <p:cNvPr id="21" name="Text Box 19"/>
          <p:cNvSpPr txBox="1">
            <a:spLocks noChangeArrowheads="1"/>
          </p:cNvSpPr>
          <p:nvPr/>
        </p:nvSpPr>
        <p:spPr bwMode="auto">
          <a:xfrm>
            <a:off x="8006556" y="1313656"/>
            <a:ext cx="827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r>
              <a:rPr lang="en-US" altLang="en-US"/>
              <a:t>high</a:t>
            </a:r>
          </a:p>
        </p:txBody>
      </p:sp>
      <p:sp>
        <p:nvSpPr>
          <p:cNvPr id="22" name="Line 20"/>
          <p:cNvSpPr>
            <a:spLocks noChangeShapeType="1"/>
          </p:cNvSpPr>
          <p:nvPr/>
        </p:nvSpPr>
        <p:spPr bwMode="auto">
          <a:xfrm flipV="1">
            <a:off x="8311356" y="2456656"/>
            <a:ext cx="0" cy="2362200"/>
          </a:xfrm>
          <a:prstGeom prst="line">
            <a:avLst/>
          </a:prstGeom>
          <a:noFill/>
          <a:ln w="1905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
        <p:nvSpPr>
          <p:cNvPr id="40" name="TextBox 39"/>
          <p:cNvSpPr txBox="1"/>
          <p:nvPr/>
        </p:nvSpPr>
        <p:spPr>
          <a:xfrm>
            <a:off x="457200" y="5529943"/>
            <a:ext cx="8229600" cy="646331"/>
          </a:xfrm>
          <a:prstGeom prst="rect">
            <a:avLst/>
          </a:prstGeom>
          <a:noFill/>
        </p:spPr>
        <p:txBody>
          <a:bodyPr wrap="square" rtlCol="0">
            <a:spAutoFit/>
          </a:bodyPr>
          <a:lstStyle/>
          <a:p>
            <a:r>
              <a:rPr lang="en-US" dirty="0" smtClean="0">
                <a:cs typeface="Helvetica"/>
              </a:rPr>
              <a:t>Borrowed heavily from </a:t>
            </a:r>
            <a:r>
              <a:rPr lang="en-US" dirty="0"/>
              <a:t>https://courses.cs.washington.edu/courses/cse451/05sp/.../</a:t>
            </a:r>
            <a:r>
              <a:rPr lang="en-US" b="1" dirty="0"/>
              <a:t>overflow</a:t>
            </a:r>
            <a:r>
              <a:rPr lang="en-US" dirty="0"/>
              <a:t>1.ppt</a:t>
            </a:r>
            <a:endParaRPr lang="en-US" dirty="0">
              <a:latin typeface="Helvetica"/>
              <a:cs typeface="Helvetica"/>
            </a:endParaRPr>
          </a:p>
        </p:txBody>
      </p:sp>
    </p:spTree>
    <p:extLst>
      <p:ext uri="{BB962C8B-B14F-4D97-AF65-F5344CB8AC3E}">
        <p14:creationId xmlns:p14="http://schemas.microsoft.com/office/powerpoint/2010/main" val="25020694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example stack</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17</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
        <p:nvSpPr>
          <p:cNvPr id="8" name="Rectangle 7"/>
          <p:cNvSpPr>
            <a:spLocks noGrp="1" noChangeArrowheads="1"/>
          </p:cNvSpPr>
          <p:nvPr/>
        </p:nvSpPr>
        <p:spPr bwMode="auto">
          <a:xfrm>
            <a:off x="3848100" y="1322620"/>
            <a:ext cx="4876800" cy="2590800"/>
          </a:xfrm>
          <a:prstGeom prst="rect">
            <a:avLst/>
          </a:prstGeom>
          <a:solidFill>
            <a:schemeClr val="accent3">
              <a:lumMod val="20000"/>
              <a:lumOff val="80000"/>
            </a:schemeClr>
          </a:solidFill>
          <a:ln w="57150">
            <a:noFill/>
            <a:miter lim="800000"/>
            <a:headEnd/>
            <a:tailEnd/>
          </a:ln>
          <a:effectLs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Tx/>
              <a:buNone/>
            </a:pPr>
            <a:r>
              <a:rPr lang="en-US" altLang="en-US" sz="2400" b="1" dirty="0">
                <a:solidFill>
                  <a:schemeClr val="bg1">
                    <a:lumMod val="50000"/>
                  </a:schemeClr>
                </a:solidFill>
              </a:rPr>
              <a:t>18</a:t>
            </a:r>
          </a:p>
          <a:p>
            <a:pPr>
              <a:lnSpc>
                <a:spcPct val="90000"/>
              </a:lnSpc>
              <a:buFontTx/>
              <a:buNone/>
            </a:pPr>
            <a:r>
              <a:rPr lang="en-US" altLang="en-US" sz="2400" b="1" dirty="0" err="1">
                <a:solidFill>
                  <a:schemeClr val="bg1">
                    <a:lumMod val="50000"/>
                  </a:schemeClr>
                </a:solidFill>
              </a:rPr>
              <a:t>addressof</a:t>
            </a:r>
            <a:r>
              <a:rPr lang="en-US" altLang="en-US" sz="2400" b="1" dirty="0">
                <a:solidFill>
                  <a:schemeClr val="bg1">
                    <a:lumMod val="50000"/>
                  </a:schemeClr>
                </a:solidFill>
              </a:rPr>
              <a:t>(y=3) </a:t>
            </a:r>
            <a:r>
              <a:rPr lang="en-US" altLang="en-US" sz="2400" b="1" i="1" dirty="0">
                <a:solidFill>
                  <a:schemeClr val="bg1">
                    <a:lumMod val="50000"/>
                  </a:schemeClr>
                </a:solidFill>
              </a:rPr>
              <a:t>return address</a:t>
            </a:r>
          </a:p>
          <a:p>
            <a:pPr>
              <a:lnSpc>
                <a:spcPct val="90000"/>
              </a:lnSpc>
              <a:buFontTx/>
              <a:buNone/>
            </a:pPr>
            <a:r>
              <a:rPr lang="en-US" altLang="en-US" sz="2400" b="1" dirty="0">
                <a:solidFill>
                  <a:schemeClr val="bg1">
                    <a:lumMod val="50000"/>
                  </a:schemeClr>
                </a:solidFill>
              </a:rPr>
              <a:t>saved stack pointer</a:t>
            </a:r>
          </a:p>
          <a:p>
            <a:pPr>
              <a:lnSpc>
                <a:spcPct val="90000"/>
              </a:lnSpc>
              <a:buFontTx/>
              <a:buNone/>
            </a:pPr>
            <a:r>
              <a:rPr lang="en-US" altLang="en-US" sz="2400" b="1" dirty="0">
                <a:solidFill>
                  <a:schemeClr val="bg1">
                    <a:lumMod val="50000"/>
                  </a:schemeClr>
                </a:solidFill>
              </a:rPr>
              <a:t>y</a:t>
            </a:r>
          </a:p>
          <a:p>
            <a:pPr>
              <a:lnSpc>
                <a:spcPct val="90000"/>
              </a:lnSpc>
              <a:buFontTx/>
              <a:buNone/>
            </a:pPr>
            <a:r>
              <a:rPr lang="en-US" altLang="en-US" sz="2400" b="1" dirty="0">
                <a:solidFill>
                  <a:schemeClr val="bg1">
                    <a:lumMod val="50000"/>
                  </a:schemeClr>
                </a:solidFill>
              </a:rPr>
              <a:t>x</a:t>
            </a:r>
          </a:p>
          <a:p>
            <a:pPr>
              <a:lnSpc>
                <a:spcPct val="90000"/>
              </a:lnSpc>
              <a:buFontTx/>
              <a:buNone/>
            </a:pPr>
            <a:r>
              <a:rPr lang="en-US" altLang="en-US" sz="2400" b="1" dirty="0" err="1">
                <a:solidFill>
                  <a:schemeClr val="bg1">
                    <a:lumMod val="50000"/>
                  </a:schemeClr>
                </a:solidFill>
              </a:rPr>
              <a:t>buf</a:t>
            </a:r>
            <a:endParaRPr lang="en-US" altLang="en-US" sz="2400" b="1" dirty="0">
              <a:solidFill>
                <a:schemeClr val="bg1">
                  <a:lumMod val="50000"/>
                </a:schemeClr>
              </a:solidFill>
            </a:endParaRPr>
          </a:p>
        </p:txBody>
      </p:sp>
      <p:sp>
        <p:nvSpPr>
          <p:cNvPr id="9" name="Rectangle 8"/>
          <p:cNvSpPr>
            <a:spLocks noChangeArrowheads="1"/>
          </p:cNvSpPr>
          <p:nvPr/>
        </p:nvSpPr>
        <p:spPr bwMode="auto">
          <a:xfrm>
            <a:off x="647700" y="4098485"/>
            <a:ext cx="2667000" cy="161652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pPr>
              <a:spcBef>
                <a:spcPct val="20000"/>
              </a:spcBef>
            </a:pPr>
            <a:r>
              <a:rPr lang="en-US" altLang="en-US" sz="2000" dirty="0">
                <a:solidFill>
                  <a:schemeClr val="bg2"/>
                </a:solidFill>
                <a:latin typeface="Courier New" panose="02070309020205020404" pitchFamily="49" charset="0"/>
              </a:rPr>
              <a:t>x=2;</a:t>
            </a:r>
          </a:p>
          <a:p>
            <a:pPr>
              <a:spcBef>
                <a:spcPct val="20000"/>
              </a:spcBef>
            </a:pPr>
            <a:r>
              <a:rPr lang="en-US" altLang="en-US" sz="2000" dirty="0">
                <a:solidFill>
                  <a:schemeClr val="bg2"/>
                </a:solidFill>
                <a:latin typeface="Courier New" panose="02070309020205020404" pitchFamily="49" charset="0"/>
              </a:rPr>
              <a:t>foo(18);</a:t>
            </a:r>
          </a:p>
          <a:p>
            <a:pPr>
              <a:spcBef>
                <a:spcPct val="20000"/>
              </a:spcBef>
            </a:pPr>
            <a:r>
              <a:rPr lang="en-US" altLang="en-US" sz="2000" dirty="0">
                <a:solidFill>
                  <a:schemeClr val="bg2"/>
                </a:solidFill>
                <a:latin typeface="Courier New" panose="02070309020205020404" pitchFamily="49" charset="0"/>
              </a:rPr>
              <a:t>y=3;</a:t>
            </a:r>
          </a:p>
          <a:p>
            <a:pPr>
              <a:spcBef>
                <a:spcPct val="20000"/>
              </a:spcBef>
            </a:pPr>
            <a:endParaRPr lang="en-US" altLang="en-US" sz="2000" dirty="0">
              <a:solidFill>
                <a:schemeClr val="bg2"/>
              </a:solidFill>
              <a:latin typeface="Courier New" panose="02070309020205020404" pitchFamily="49" charset="0"/>
            </a:endParaRPr>
          </a:p>
        </p:txBody>
      </p:sp>
      <p:sp>
        <p:nvSpPr>
          <p:cNvPr id="10" name="Rectangle 9"/>
          <p:cNvSpPr>
            <a:spLocks noChangeArrowheads="1"/>
          </p:cNvSpPr>
          <p:nvPr/>
        </p:nvSpPr>
        <p:spPr bwMode="auto">
          <a:xfrm>
            <a:off x="4457700" y="4022285"/>
            <a:ext cx="4267200" cy="2367639"/>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pPr>
              <a:spcBef>
                <a:spcPct val="20000"/>
              </a:spcBef>
            </a:pPr>
            <a:r>
              <a:rPr lang="en-US" altLang="en-US" sz="2000" dirty="0">
                <a:solidFill>
                  <a:schemeClr val="bg2"/>
                </a:solidFill>
                <a:latin typeface="Courier New" panose="02070309020205020404" pitchFamily="49" charset="0"/>
              </a:rPr>
              <a:t>void foo(</a:t>
            </a:r>
            <a:r>
              <a:rPr lang="en-US" altLang="en-US" sz="2000" dirty="0" err="1">
                <a:solidFill>
                  <a:schemeClr val="bg2"/>
                </a:solidFill>
                <a:latin typeface="Courier New" panose="02070309020205020404" pitchFamily="49" charset="0"/>
              </a:rPr>
              <a:t>int</a:t>
            </a:r>
            <a:r>
              <a:rPr lang="en-US" altLang="en-US" sz="2000" dirty="0">
                <a:solidFill>
                  <a:schemeClr val="bg2"/>
                </a:solidFill>
                <a:latin typeface="Courier New" panose="02070309020205020404" pitchFamily="49" charset="0"/>
              </a:rPr>
              <a:t> j) {</a:t>
            </a:r>
          </a:p>
          <a:p>
            <a:pPr>
              <a:spcBef>
                <a:spcPct val="20000"/>
              </a:spcBef>
            </a:pPr>
            <a:r>
              <a:rPr lang="en-US" altLang="en-US" sz="2000" dirty="0">
                <a:solidFill>
                  <a:schemeClr val="bg2"/>
                </a:solidFill>
                <a:latin typeface="Courier New" panose="02070309020205020404" pitchFamily="49" charset="0"/>
              </a:rPr>
              <a:t>   </a:t>
            </a:r>
            <a:r>
              <a:rPr lang="en-US" altLang="en-US" sz="2000" dirty="0" err="1">
                <a:solidFill>
                  <a:schemeClr val="bg2"/>
                </a:solidFill>
                <a:latin typeface="Courier New" panose="02070309020205020404" pitchFamily="49" charset="0"/>
              </a:rPr>
              <a:t>int</a:t>
            </a:r>
            <a:r>
              <a:rPr lang="en-US" altLang="en-US" sz="2000" dirty="0">
                <a:solidFill>
                  <a:schemeClr val="bg2"/>
                </a:solidFill>
                <a:latin typeface="Courier New" panose="02070309020205020404" pitchFamily="49" charset="0"/>
              </a:rPr>
              <a:t> </a:t>
            </a:r>
            <a:r>
              <a:rPr lang="en-US" altLang="en-US" sz="2000" dirty="0" err="1">
                <a:solidFill>
                  <a:schemeClr val="bg2"/>
                </a:solidFill>
                <a:latin typeface="Courier New" panose="02070309020205020404" pitchFamily="49" charset="0"/>
              </a:rPr>
              <a:t>x,y</a:t>
            </a:r>
            <a:r>
              <a:rPr lang="en-US" altLang="en-US" sz="2000" dirty="0">
                <a:solidFill>
                  <a:schemeClr val="bg2"/>
                </a:solidFill>
                <a:latin typeface="Courier New" panose="02070309020205020404" pitchFamily="49" charset="0"/>
              </a:rPr>
              <a:t>;</a:t>
            </a:r>
          </a:p>
          <a:p>
            <a:pPr>
              <a:spcBef>
                <a:spcPct val="20000"/>
              </a:spcBef>
            </a:pPr>
            <a:r>
              <a:rPr lang="en-US" altLang="en-US" sz="2000" dirty="0">
                <a:solidFill>
                  <a:schemeClr val="bg2"/>
                </a:solidFill>
                <a:latin typeface="Courier New" panose="02070309020205020404" pitchFamily="49" charset="0"/>
              </a:rPr>
              <a:t>	 char </a:t>
            </a:r>
            <a:r>
              <a:rPr lang="en-US" altLang="en-US" sz="2000" dirty="0" err="1">
                <a:solidFill>
                  <a:schemeClr val="bg2"/>
                </a:solidFill>
                <a:latin typeface="Courier New" panose="02070309020205020404" pitchFamily="49" charset="0"/>
              </a:rPr>
              <a:t>buf</a:t>
            </a:r>
            <a:r>
              <a:rPr lang="en-US" altLang="en-US" sz="2000" dirty="0">
                <a:solidFill>
                  <a:schemeClr val="bg2"/>
                </a:solidFill>
                <a:latin typeface="Courier New" panose="02070309020205020404" pitchFamily="49" charset="0"/>
              </a:rPr>
              <a:t>[100];</a:t>
            </a:r>
          </a:p>
          <a:p>
            <a:pPr>
              <a:spcBef>
                <a:spcPct val="20000"/>
              </a:spcBef>
            </a:pPr>
            <a:r>
              <a:rPr lang="en-US" altLang="en-US" sz="2000" dirty="0">
                <a:solidFill>
                  <a:schemeClr val="bg2"/>
                </a:solidFill>
                <a:latin typeface="Courier New" panose="02070309020205020404" pitchFamily="49" charset="0"/>
              </a:rPr>
              <a:t>   x=j;</a:t>
            </a:r>
          </a:p>
          <a:p>
            <a:pPr>
              <a:spcBef>
                <a:spcPct val="20000"/>
              </a:spcBef>
            </a:pPr>
            <a:r>
              <a:rPr lang="en-US" altLang="en-US" sz="2000" dirty="0">
                <a:solidFill>
                  <a:schemeClr val="bg2"/>
                </a:solidFill>
                <a:latin typeface="Courier New" panose="02070309020205020404" pitchFamily="49" charset="0"/>
              </a:rPr>
              <a:t>	  …</a:t>
            </a:r>
          </a:p>
          <a:p>
            <a:pPr>
              <a:spcBef>
                <a:spcPct val="20000"/>
              </a:spcBef>
            </a:pPr>
            <a:r>
              <a:rPr lang="en-US" altLang="en-US" sz="2000" dirty="0">
                <a:solidFill>
                  <a:schemeClr val="bg2"/>
                </a:solidFill>
                <a:latin typeface="Courier New" panose="02070309020205020404" pitchFamily="49" charset="0"/>
              </a:rPr>
              <a:t>}</a:t>
            </a:r>
          </a:p>
        </p:txBody>
      </p:sp>
      <p:sp>
        <p:nvSpPr>
          <p:cNvPr id="11" name="Line 6"/>
          <p:cNvSpPr>
            <a:spLocks noChangeShapeType="1"/>
          </p:cNvSpPr>
          <p:nvPr/>
        </p:nvSpPr>
        <p:spPr bwMode="auto">
          <a:xfrm flipV="1">
            <a:off x="2933700" y="4403285"/>
            <a:ext cx="1371600" cy="457200"/>
          </a:xfrm>
          <a:prstGeom prst="line">
            <a:avLst/>
          </a:prstGeom>
          <a:noFill/>
          <a:ln w="7620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
        <p:nvSpPr>
          <p:cNvPr id="12" name="Line 7"/>
          <p:cNvSpPr>
            <a:spLocks noChangeShapeType="1"/>
          </p:cNvSpPr>
          <p:nvPr/>
        </p:nvSpPr>
        <p:spPr bwMode="auto">
          <a:xfrm flipH="1" flipV="1">
            <a:off x="2781300" y="5105410"/>
            <a:ext cx="1676400" cy="914400"/>
          </a:xfrm>
          <a:prstGeom prst="line">
            <a:avLst/>
          </a:prstGeom>
          <a:noFill/>
          <a:ln w="7620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a:lstStyle>
          <a:p>
            <a:endParaRPr lang="en-US"/>
          </a:p>
        </p:txBody>
      </p:sp>
    </p:spTree>
    <p:extLst>
      <p:ext uri="{BB962C8B-B14F-4D97-AF65-F5344CB8AC3E}">
        <p14:creationId xmlns:p14="http://schemas.microsoft.com/office/powerpoint/2010/main" val="139194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Buffer overflows, more specifically…</a:t>
            </a:r>
            <a:endParaRPr lang="en-US" dirty="0"/>
          </a:p>
        </p:txBody>
      </p:sp>
      <p:sp>
        <p:nvSpPr>
          <p:cNvPr id="3" name="Content Placeholder 2"/>
          <p:cNvSpPr>
            <a:spLocks noGrp="1"/>
          </p:cNvSpPr>
          <p:nvPr>
            <p:ph idx="1"/>
          </p:nvPr>
        </p:nvSpPr>
        <p:spPr>
          <a:xfrm>
            <a:off x="337457" y="1730827"/>
            <a:ext cx="8229600" cy="4525963"/>
          </a:xfrm>
        </p:spPr>
        <p:txBody>
          <a:bodyPr/>
          <a:lstStyle/>
          <a:p>
            <a:r>
              <a:rPr lang="en-US" altLang="en-US" dirty="0"/>
              <a:t>G</a:t>
            </a:r>
            <a:r>
              <a:rPr lang="en-US" altLang="en-US" dirty="0" smtClean="0"/>
              <a:t>eneral </a:t>
            </a:r>
            <a:r>
              <a:rPr lang="en-US" altLang="en-US" dirty="0"/>
              <a:t>idea is to overflow a buffer so that it overwrites the return address.</a:t>
            </a:r>
          </a:p>
          <a:p>
            <a:r>
              <a:rPr lang="en-US" altLang="en-US" dirty="0"/>
              <a:t>When the function is done it will jump to whatever address is on the stack.</a:t>
            </a:r>
          </a:p>
          <a:p>
            <a:r>
              <a:rPr lang="en-US" altLang="en-US" dirty="0"/>
              <a:t>We put some code in the buffer and set the return address to point to it</a:t>
            </a:r>
            <a:r>
              <a:rPr lang="en-US" altLang="en-US" dirty="0" smtClean="0"/>
              <a:t>!</a:t>
            </a:r>
            <a:endParaRPr lang="en-US" alt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18</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
        <p:nvSpPr>
          <p:cNvPr id="6" name="TextBox 5"/>
          <p:cNvSpPr txBox="1"/>
          <p:nvPr/>
        </p:nvSpPr>
        <p:spPr>
          <a:xfrm>
            <a:off x="457200" y="5529943"/>
            <a:ext cx="8229600" cy="646331"/>
          </a:xfrm>
          <a:prstGeom prst="rect">
            <a:avLst/>
          </a:prstGeom>
          <a:noFill/>
        </p:spPr>
        <p:txBody>
          <a:bodyPr wrap="square" rtlCol="0">
            <a:spAutoFit/>
          </a:bodyPr>
          <a:lstStyle/>
          <a:p>
            <a:r>
              <a:rPr lang="en-US" dirty="0" smtClean="0">
                <a:cs typeface="Helvetica"/>
              </a:rPr>
              <a:t>Borrowed heavily from </a:t>
            </a:r>
            <a:r>
              <a:rPr lang="en-US" dirty="0"/>
              <a:t>https://courses.cs.washington.edu/courses/cse451/05sp/.../</a:t>
            </a:r>
            <a:r>
              <a:rPr lang="en-US" b="1" dirty="0"/>
              <a:t>overflow</a:t>
            </a:r>
            <a:r>
              <a:rPr lang="en-US" dirty="0"/>
              <a:t>1.ppt</a:t>
            </a:r>
            <a:endParaRPr lang="en-US" dirty="0">
              <a:latin typeface="Helvetica"/>
              <a:cs typeface="Helvetica"/>
            </a:endParaRPr>
          </a:p>
        </p:txBody>
      </p:sp>
    </p:spTree>
    <p:extLst>
      <p:ext uri="{BB962C8B-B14F-4D97-AF65-F5344CB8AC3E}">
        <p14:creationId xmlns:p14="http://schemas.microsoft.com/office/powerpoint/2010/main" val="314350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This lecture: celebrities and the Internet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1</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pic>
        <p:nvPicPr>
          <p:cNvPr id="3080" name="Picture 8" descr="http://www.processphilosophy.org/uploads/5/9/1/5/5915900/5724568.jpg?4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086" y="1600200"/>
            <a:ext cx="6891257" cy="388178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1077086" y="5551713"/>
            <a:ext cx="6891257" cy="707886"/>
          </a:xfrm>
          <a:prstGeom prst="rect">
            <a:avLst/>
          </a:prstGeom>
          <a:noFill/>
        </p:spPr>
        <p:txBody>
          <a:bodyPr wrap="square" rtlCol="0">
            <a:spAutoFit/>
          </a:bodyPr>
          <a:lstStyle/>
          <a:p>
            <a:pPr algn="ctr"/>
            <a:r>
              <a:rPr lang="en-US" sz="2000" dirty="0" smtClean="0">
                <a:latin typeface="Helvetica"/>
                <a:cs typeface="Helvetica"/>
              </a:rPr>
              <a:t>Selfie from the 2014 Oscars that was retweeted over one million times and caused a Twitter outage.</a:t>
            </a:r>
            <a:endParaRPr lang="en-US" sz="2000" dirty="0">
              <a:latin typeface="Helvetica"/>
              <a:cs typeface="Helvetica"/>
            </a:endParaRPr>
          </a:p>
        </p:txBody>
      </p:sp>
    </p:spTree>
    <p:extLst>
      <p:ext uri="{BB962C8B-B14F-4D97-AF65-F5344CB8AC3E}">
        <p14:creationId xmlns:p14="http://schemas.microsoft.com/office/powerpoint/2010/main" val="23175569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buffer overflow</a:t>
            </a:r>
            <a:endParaRPr lang="en-US" dirty="0"/>
          </a:p>
        </p:txBody>
      </p:sp>
      <p:sp>
        <p:nvSpPr>
          <p:cNvPr id="3" name="Content Placeholder 2"/>
          <p:cNvSpPr>
            <a:spLocks noGrp="1"/>
          </p:cNvSpPr>
          <p:nvPr>
            <p:ph idx="1"/>
          </p:nvPr>
        </p:nvSpPr>
        <p:spPr/>
        <p:txBody>
          <a:bodyPr>
            <a:normAutofit/>
          </a:bodyPr>
          <a:lstStyle/>
          <a:p>
            <a:pPr>
              <a:buFontTx/>
              <a:buNone/>
            </a:pPr>
            <a:r>
              <a:rPr lang="en-US" altLang="en-US" sz="2800" b="1" dirty="0">
                <a:latin typeface="Courier New" panose="02070309020205020404" pitchFamily="49" charset="0"/>
              </a:rPr>
              <a:t>void foo(char *s) {</a:t>
            </a:r>
          </a:p>
          <a:p>
            <a:pPr>
              <a:buFontTx/>
              <a:buNone/>
            </a:pPr>
            <a:r>
              <a:rPr lang="en-US" altLang="en-US" sz="2800" b="1" dirty="0">
                <a:latin typeface="Courier New" panose="02070309020205020404" pitchFamily="49" charset="0"/>
              </a:rPr>
              <a:t>	char </a:t>
            </a:r>
            <a:r>
              <a:rPr lang="en-US" altLang="en-US" sz="2800" b="1" dirty="0" err="1">
                <a:latin typeface="Courier New" panose="02070309020205020404" pitchFamily="49" charset="0"/>
              </a:rPr>
              <a:t>buf</a:t>
            </a:r>
            <a:r>
              <a:rPr lang="en-US" altLang="en-US" sz="2800" b="1" dirty="0">
                <a:latin typeface="Courier New" panose="02070309020205020404" pitchFamily="49" charset="0"/>
              </a:rPr>
              <a:t>[10];</a:t>
            </a:r>
          </a:p>
          <a:p>
            <a:pPr>
              <a:buFontTx/>
              <a:buNone/>
            </a:pPr>
            <a:r>
              <a:rPr lang="en-US" altLang="en-US" sz="2800" b="1" dirty="0">
                <a:latin typeface="Courier New" panose="02070309020205020404" pitchFamily="49" charset="0"/>
              </a:rPr>
              <a:t>	</a:t>
            </a:r>
            <a:r>
              <a:rPr lang="en-US" altLang="en-US" sz="2800" b="1" dirty="0" err="1">
                <a:latin typeface="Courier New" panose="02070309020205020404" pitchFamily="49" charset="0"/>
              </a:rPr>
              <a:t>strcpy</a:t>
            </a:r>
            <a:r>
              <a:rPr lang="en-US" altLang="en-US" sz="2800" b="1" dirty="0">
                <a:latin typeface="Courier New" panose="02070309020205020404" pitchFamily="49" charset="0"/>
              </a:rPr>
              <a:t>(</a:t>
            </a:r>
            <a:r>
              <a:rPr lang="en-US" altLang="en-US" sz="2800" b="1" dirty="0" err="1">
                <a:latin typeface="Courier New" panose="02070309020205020404" pitchFamily="49" charset="0"/>
              </a:rPr>
              <a:t>buf,s</a:t>
            </a:r>
            <a:r>
              <a:rPr lang="en-US" altLang="en-US" sz="2800" b="1" dirty="0">
                <a:latin typeface="Courier New" panose="02070309020205020404" pitchFamily="49" charset="0"/>
              </a:rPr>
              <a:t>);</a:t>
            </a:r>
          </a:p>
          <a:p>
            <a:pPr>
              <a:buFontTx/>
              <a:buNone/>
            </a:pPr>
            <a:r>
              <a:rPr lang="en-US" altLang="en-US" sz="2800" b="1" dirty="0">
                <a:latin typeface="Courier New" panose="02070309020205020404" pitchFamily="49" charset="0"/>
              </a:rPr>
              <a:t>	</a:t>
            </a:r>
            <a:r>
              <a:rPr lang="en-US" altLang="en-US" sz="2800" b="1" dirty="0" err="1">
                <a:latin typeface="Courier New" panose="02070309020205020404" pitchFamily="49" charset="0"/>
              </a:rPr>
              <a:t>printf</a:t>
            </a:r>
            <a:r>
              <a:rPr lang="en-US" altLang="en-US" sz="2800" b="1" dirty="0">
                <a:latin typeface="Courier New" panose="02070309020205020404" pitchFamily="49" charset="0"/>
              </a:rPr>
              <a:t>(“</a:t>
            </a:r>
            <a:r>
              <a:rPr lang="en-US" altLang="en-US" sz="2800" b="1" dirty="0" err="1">
                <a:latin typeface="Courier New" panose="02070309020205020404" pitchFamily="49" charset="0"/>
              </a:rPr>
              <a:t>buf</a:t>
            </a:r>
            <a:r>
              <a:rPr lang="en-US" altLang="en-US" sz="2800" b="1" dirty="0">
                <a:latin typeface="Courier New" panose="02070309020205020404" pitchFamily="49" charset="0"/>
              </a:rPr>
              <a:t> is %s\</a:t>
            </a:r>
            <a:r>
              <a:rPr lang="en-US" altLang="en-US" sz="2800" b="1" dirty="0" err="1">
                <a:latin typeface="Courier New" panose="02070309020205020404" pitchFamily="49" charset="0"/>
              </a:rPr>
              <a:t>n”,s</a:t>
            </a:r>
            <a:r>
              <a:rPr lang="en-US" altLang="en-US" sz="2800" b="1" dirty="0">
                <a:latin typeface="Courier New" panose="02070309020205020404" pitchFamily="49" charset="0"/>
              </a:rPr>
              <a:t>);</a:t>
            </a:r>
          </a:p>
          <a:p>
            <a:pPr>
              <a:buFontTx/>
              <a:buNone/>
            </a:pPr>
            <a:r>
              <a:rPr lang="en-US" altLang="en-US" sz="2800" b="1" dirty="0">
                <a:latin typeface="Courier New" panose="02070309020205020404" pitchFamily="49" charset="0"/>
              </a:rPr>
              <a:t>}</a:t>
            </a:r>
          </a:p>
          <a:p>
            <a:pPr>
              <a:buFontTx/>
              <a:buNone/>
            </a:pPr>
            <a:r>
              <a:rPr lang="en-US" altLang="en-US" sz="2800" b="1" dirty="0">
                <a:latin typeface="Courier New" panose="02070309020205020404" pitchFamily="49" charset="0"/>
              </a:rPr>
              <a:t>…</a:t>
            </a:r>
          </a:p>
          <a:p>
            <a:pPr>
              <a:buFontTx/>
              <a:buNone/>
            </a:pPr>
            <a:r>
              <a:rPr lang="en-US" altLang="en-US" sz="2800" b="1" dirty="0">
                <a:latin typeface="Courier New" panose="02070309020205020404" pitchFamily="49" charset="0"/>
              </a:rPr>
              <a:t>foo(“</a:t>
            </a:r>
            <a:r>
              <a:rPr lang="en-US" altLang="en-US" sz="2800" b="1" dirty="0" err="1">
                <a:latin typeface="Courier New" panose="02070309020205020404" pitchFamily="49" charset="0"/>
              </a:rPr>
              <a:t>thisstringistoolongforfoo</a:t>
            </a:r>
            <a:r>
              <a:rPr lang="en-US" altLang="en-US" sz="2800" b="1" dirty="0" smtClean="0">
                <a:latin typeface="Courier New" panose="02070309020205020404" pitchFamily="49" charset="0"/>
              </a:rPr>
              <a:t>”);</a:t>
            </a:r>
            <a:endParaRPr lang="en-US" altLang="en-US" sz="2800" b="1" dirty="0">
              <a:latin typeface="Courier New" panose="02070309020205020404" pitchFamily="49" charset="0"/>
            </a:endParaRPr>
          </a:p>
        </p:txBody>
      </p:sp>
      <p:sp>
        <p:nvSpPr>
          <p:cNvPr id="4" name="Slide Number Placeholder 3"/>
          <p:cNvSpPr>
            <a:spLocks noGrp="1"/>
          </p:cNvSpPr>
          <p:nvPr>
            <p:ph type="sldNum" sz="quarter" idx="12"/>
          </p:nvPr>
        </p:nvSpPr>
        <p:spPr/>
        <p:txBody>
          <a:bodyPr/>
          <a:lstStyle/>
          <a:p>
            <a:fld id="{98C9C843-46BD-5C4C-8A63-BAED21B4BD5E}" type="slidenum">
              <a:rPr lang="en-US" smtClean="0"/>
              <a:t>19</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
        <p:nvSpPr>
          <p:cNvPr id="7" name="TextBox 6"/>
          <p:cNvSpPr txBox="1"/>
          <p:nvPr/>
        </p:nvSpPr>
        <p:spPr>
          <a:xfrm>
            <a:off x="457200" y="5529943"/>
            <a:ext cx="8229600" cy="646331"/>
          </a:xfrm>
          <a:prstGeom prst="rect">
            <a:avLst/>
          </a:prstGeom>
          <a:noFill/>
        </p:spPr>
        <p:txBody>
          <a:bodyPr wrap="square" rtlCol="0">
            <a:spAutoFit/>
          </a:bodyPr>
          <a:lstStyle/>
          <a:p>
            <a:r>
              <a:rPr lang="en-US" dirty="0" smtClean="0">
                <a:cs typeface="Helvetica"/>
              </a:rPr>
              <a:t>Borrowed heavily from </a:t>
            </a:r>
            <a:r>
              <a:rPr lang="en-US" dirty="0"/>
              <a:t>https://courses.cs.washington.edu/courses/cse451/05sp/.../</a:t>
            </a:r>
            <a:r>
              <a:rPr lang="en-US" b="1" dirty="0"/>
              <a:t>overflow</a:t>
            </a:r>
            <a:r>
              <a:rPr lang="en-US" dirty="0"/>
              <a:t>1.ppt</a:t>
            </a:r>
            <a:endParaRPr lang="en-US" dirty="0">
              <a:latin typeface="Helvetica"/>
              <a:cs typeface="Helvetica"/>
            </a:endParaRPr>
          </a:p>
        </p:txBody>
      </p:sp>
    </p:spTree>
    <p:extLst>
      <p:ext uri="{BB962C8B-B14F-4D97-AF65-F5344CB8AC3E}">
        <p14:creationId xmlns:p14="http://schemas.microsoft.com/office/powerpoint/2010/main" val="381681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Worm, a buffer overflow</a:t>
            </a:r>
            <a:endParaRPr lang="en-US" dirty="0"/>
          </a:p>
        </p:txBody>
      </p:sp>
      <p:sp>
        <p:nvSpPr>
          <p:cNvPr id="3" name="Content Placeholder 2"/>
          <p:cNvSpPr>
            <a:spLocks noGrp="1"/>
          </p:cNvSpPr>
          <p:nvPr>
            <p:ph idx="1"/>
          </p:nvPr>
        </p:nvSpPr>
        <p:spPr/>
        <p:txBody>
          <a:bodyPr>
            <a:normAutofit/>
          </a:bodyPr>
          <a:lstStyle/>
          <a:p>
            <a:r>
              <a:rPr lang="en-US" dirty="0" smtClean="0"/>
              <a:t>Buffer overflow attacking gets() in </a:t>
            </a:r>
            <a:r>
              <a:rPr lang="en-US" dirty="0" err="1" smtClean="0"/>
              <a:t>fingerd</a:t>
            </a:r>
            <a:r>
              <a:rPr lang="en-US" dirty="0" smtClean="0"/>
              <a:t>.</a:t>
            </a:r>
          </a:p>
          <a:p>
            <a:r>
              <a:rPr lang="en-US" dirty="0" err="1" smtClean="0"/>
              <a:t>fingerd</a:t>
            </a:r>
            <a:r>
              <a:rPr lang="en-US" dirty="0" smtClean="0"/>
              <a:t> declares a 512-byte buffer to be used by gets() without bounds checking. The buffer is the first local variable.</a:t>
            </a:r>
          </a:p>
          <a:p>
            <a:r>
              <a:rPr lang="en-US" dirty="0" smtClean="0"/>
              <a:t>Attack inserted a 400-byte </a:t>
            </a:r>
            <a:r>
              <a:rPr lang="en-US" b="1" dirty="0" smtClean="0"/>
              <a:t>NOP sled </a:t>
            </a:r>
            <a:r>
              <a:rPr lang="en-US" dirty="0" smtClean="0"/>
              <a:t>that ended with a call to </a:t>
            </a:r>
            <a:r>
              <a:rPr lang="en-US" dirty="0" err="1" smtClean="0"/>
              <a:t>execve</a:t>
            </a:r>
            <a:r>
              <a:rPr lang="en-US" dirty="0" smtClean="0"/>
              <a:t>(“/bin/sh”,0,0), opening a shell and receiving instructions across the network.</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20</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42523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Heartbleed: the opposite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a:t>
            </a:r>
            <a:r>
              <a:rPr lang="en-US" dirty="0" smtClean="0"/>
              <a:t>TLS, </a:t>
            </a:r>
            <a:r>
              <a:rPr lang="en-US" i="1" dirty="0" smtClean="0"/>
              <a:t>heartbeat</a:t>
            </a:r>
            <a:r>
              <a:rPr lang="en-US" dirty="0" smtClean="0"/>
              <a:t> requests keep a connection open by exchanging information back and forth. The requester specifies the size of the “payload,” and the server sends it back</a:t>
            </a:r>
            <a:r>
              <a:rPr lang="en-US" dirty="0" smtClean="0"/>
              <a:t>.</a:t>
            </a:r>
          </a:p>
          <a:p>
            <a:r>
              <a:rPr lang="en-US" dirty="0" smtClean="0"/>
              <a:t>In </a:t>
            </a:r>
            <a:r>
              <a:rPr lang="en-US" dirty="0" smtClean="0"/>
              <a:t>vulnerable implementations, setting payload size to something bigger than it is makes the server send back </a:t>
            </a:r>
            <a:r>
              <a:rPr lang="en-US" i="1" dirty="0" smtClean="0"/>
              <a:t>arbitrary</a:t>
            </a:r>
            <a:r>
              <a:rPr lang="en-US" dirty="0" smtClean="0"/>
              <a:t> information</a:t>
            </a:r>
            <a:r>
              <a:rPr lang="en-US" dirty="0" smtClean="0"/>
              <a:t>!</a:t>
            </a:r>
          </a:p>
          <a:p>
            <a:r>
              <a:rPr lang="en-US" dirty="0"/>
              <a:t>Instead of </a:t>
            </a:r>
            <a:r>
              <a:rPr lang="en-US" i="1" dirty="0"/>
              <a:t>writing</a:t>
            </a:r>
            <a:r>
              <a:rPr lang="en-US" dirty="0"/>
              <a:t> out-of-bounds code to a buffer, Heartbleed </a:t>
            </a:r>
            <a:r>
              <a:rPr lang="en-US" i="1" dirty="0"/>
              <a:t>reads </a:t>
            </a:r>
            <a:r>
              <a:rPr lang="en-US" dirty="0"/>
              <a:t>nearby out-of-bounds memory</a:t>
            </a:r>
            <a:r>
              <a:rPr lang="en-US" dirty="0" smtClean="0"/>
              <a:t>.</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21</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18853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not going to talk about</a:t>
            </a:r>
            <a:endParaRPr lang="en-US" dirty="0"/>
          </a:p>
        </p:txBody>
      </p:sp>
      <p:sp>
        <p:nvSpPr>
          <p:cNvPr id="3" name="Content Placeholder 2"/>
          <p:cNvSpPr>
            <a:spLocks noGrp="1"/>
          </p:cNvSpPr>
          <p:nvPr>
            <p:ph idx="1"/>
          </p:nvPr>
        </p:nvSpPr>
        <p:spPr/>
        <p:txBody>
          <a:bodyPr>
            <a:normAutofit lnSpcReduction="10000"/>
          </a:bodyPr>
          <a:lstStyle/>
          <a:p>
            <a:r>
              <a:rPr lang="en-US" dirty="0" smtClean="0"/>
              <a:t>The Morris Worm only harmed the computers it infected, and also made people start taking computer security seriously. Should hacks of this nature be considered criminal?</a:t>
            </a:r>
          </a:p>
          <a:p>
            <a:r>
              <a:rPr lang="en-US" dirty="0" smtClean="0"/>
              <a:t>The Morris Worm did not steal documents, distribute spam, or aid terrorism. Why did people get so upset? What </a:t>
            </a:r>
            <a:r>
              <a:rPr lang="en-US" i="1" dirty="0" smtClean="0"/>
              <a:t>are</a:t>
            </a:r>
            <a:r>
              <a:rPr lang="en-US" dirty="0" smtClean="0"/>
              <a:t> the risks of doing this kind of hacking?</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22</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382971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a:t>
            </a:r>
            <a:r>
              <a:rPr lang="en-US" i="1" dirty="0" smtClean="0"/>
              <a:t>are</a:t>
            </a:r>
            <a:r>
              <a:rPr lang="en-US" dirty="0" smtClean="0"/>
              <a:t> going to talk about</a:t>
            </a:r>
            <a:endParaRPr lang="en-US" dirty="0"/>
          </a:p>
        </p:txBody>
      </p:sp>
      <p:sp>
        <p:nvSpPr>
          <p:cNvPr id="3" name="Content Placeholder 2"/>
          <p:cNvSpPr>
            <a:spLocks noGrp="1"/>
          </p:cNvSpPr>
          <p:nvPr>
            <p:ph idx="1"/>
          </p:nvPr>
        </p:nvSpPr>
        <p:spPr/>
        <p:txBody>
          <a:bodyPr/>
          <a:lstStyle/>
          <a:p>
            <a:r>
              <a:rPr lang="en-US" dirty="0" smtClean="0"/>
              <a:t>Tools and f</a:t>
            </a:r>
            <a:r>
              <a:rPr lang="en-US" dirty="0" smtClean="0"/>
              <a:t>rameworks </a:t>
            </a:r>
            <a:r>
              <a:rPr lang="en-US" dirty="0" smtClean="0"/>
              <a:t>for reasoning about these vast seas of memory.</a:t>
            </a:r>
          </a:p>
          <a:p>
            <a:r>
              <a:rPr lang="en-US" dirty="0" smtClean="0"/>
              <a:t>How to </a:t>
            </a:r>
            <a:r>
              <a:rPr lang="en-US" i="1" dirty="0" smtClean="0"/>
              <a:t>specify and verify correctness</a:t>
            </a:r>
            <a:r>
              <a:rPr lang="en-US" dirty="0" smtClean="0"/>
              <a:t> to rule out memory bugs.</a:t>
            </a:r>
          </a:p>
          <a:p>
            <a:r>
              <a:rPr lang="en-US" dirty="0" smtClean="0"/>
              <a:t>How using </a:t>
            </a:r>
            <a:r>
              <a:rPr lang="en-US" i="1" dirty="0" smtClean="0"/>
              <a:t>safe languages</a:t>
            </a:r>
            <a:r>
              <a:rPr lang="en-US" dirty="0" smtClean="0"/>
              <a:t> to produce programs that are safe by construction.</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23</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410495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Why security is a correctness problem</a:t>
            </a:r>
            <a:endParaRPr lang="en-US" dirty="0"/>
          </a:p>
        </p:txBody>
      </p:sp>
      <p:sp>
        <p:nvSpPr>
          <p:cNvPr id="7" name="Subtitle 6"/>
          <p:cNvSpPr>
            <a:spLocks noGrp="1"/>
          </p:cNvSpPr>
          <p:nvPr>
            <p:ph type="subTitle" idx="1"/>
          </p:nvPr>
        </p:nvSpPr>
        <p:spPr/>
        <p:txBody>
          <a:bodyPr/>
          <a:lstStyle/>
          <a:p>
            <a:endParaRPr lang="en-US"/>
          </a:p>
        </p:txBody>
      </p:sp>
      <p:sp>
        <p:nvSpPr>
          <p:cNvPr id="5" name="Footer Placeholder 4"/>
          <p:cNvSpPr>
            <a:spLocks noGrp="1"/>
          </p:cNvSpPr>
          <p:nvPr>
            <p:ph type="ftr" sz="quarter" idx="11"/>
          </p:nvPr>
        </p:nvSpPr>
        <p:spPr/>
        <p:txBody>
          <a:bodyPr/>
          <a:lstStyle/>
          <a:p>
            <a:r>
              <a:rPr lang="nb-NO" smtClean="0"/>
              <a:t>© 2017 M. Fredrikson, J. Yang</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24</a:t>
            </a:fld>
            <a:endParaRPr lang="en-US"/>
          </a:p>
        </p:txBody>
      </p:sp>
    </p:spTree>
    <p:extLst>
      <p:ext uri="{BB962C8B-B14F-4D97-AF65-F5344CB8AC3E}">
        <p14:creationId xmlns:p14="http://schemas.microsoft.com/office/powerpoint/2010/main" val="3379058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a:t>
            </a:r>
            <a:r>
              <a:rPr lang="en-US" strike="sngStrike" dirty="0" smtClean="0"/>
              <a:t>want</a:t>
            </a:r>
            <a:r>
              <a:rPr lang="en-US" dirty="0" smtClean="0"/>
              <a:t> need*</a:t>
            </a:r>
            <a:endParaRPr lang="en-US" dirty="0"/>
          </a:p>
        </p:txBody>
      </p:sp>
      <p:sp>
        <p:nvSpPr>
          <p:cNvPr id="3" name="Content Placeholder 2"/>
          <p:cNvSpPr>
            <a:spLocks noGrp="1"/>
          </p:cNvSpPr>
          <p:nvPr>
            <p:ph idx="1"/>
          </p:nvPr>
        </p:nvSpPr>
        <p:spPr/>
        <p:txBody>
          <a:bodyPr/>
          <a:lstStyle/>
          <a:p>
            <a:r>
              <a:rPr lang="en-US" dirty="0" smtClean="0"/>
              <a:t>Buffers have their bounds checked!</a:t>
            </a:r>
          </a:p>
          <a:p>
            <a:r>
              <a:rPr lang="en-US" dirty="0" smtClean="0"/>
              <a:t>Data is data, and not contain random code.</a:t>
            </a:r>
          </a:p>
          <a:p>
            <a:r>
              <a:rPr lang="en-US" dirty="0" smtClean="0"/>
              <a:t>People can’t just randomly insert code when they are supposed to be giving us data values.</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25</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
        <p:nvSpPr>
          <p:cNvPr id="6" name="TextBox 5"/>
          <p:cNvSpPr txBox="1"/>
          <p:nvPr/>
        </p:nvSpPr>
        <p:spPr>
          <a:xfrm>
            <a:off x="457200" y="5057177"/>
            <a:ext cx="8229600" cy="1200329"/>
          </a:xfrm>
          <a:prstGeom prst="rect">
            <a:avLst/>
          </a:prstGeom>
          <a:noFill/>
        </p:spPr>
        <p:txBody>
          <a:bodyPr wrap="square" rtlCol="0">
            <a:spAutoFit/>
          </a:bodyPr>
          <a:lstStyle/>
          <a:p>
            <a:r>
              <a:rPr lang="en-US" sz="3600" i="1" dirty="0" smtClean="0">
                <a:latin typeface="Helvetica"/>
                <a:cs typeface="Helvetica"/>
              </a:rPr>
              <a:t>Secret theme of class: we need to demand more of our software!</a:t>
            </a:r>
            <a:endParaRPr lang="en-US" sz="3600" i="1" dirty="0">
              <a:latin typeface="Helvetica"/>
              <a:cs typeface="Helvetica"/>
            </a:endParaRPr>
          </a:p>
        </p:txBody>
      </p:sp>
    </p:spTree>
    <p:extLst>
      <p:ext uri="{BB962C8B-B14F-4D97-AF65-F5344CB8AC3E}">
        <p14:creationId xmlns:p14="http://schemas.microsoft.com/office/powerpoint/2010/main" val="184250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safety?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Nothing </a:t>
            </a:r>
            <a:r>
              <a:rPr lang="en-US" b="1" dirty="0" smtClean="0"/>
              <a:t>bad </a:t>
            </a:r>
            <a:r>
              <a:rPr lang="en-US" dirty="0" smtClean="0"/>
              <a:t>happens.</a:t>
            </a:r>
          </a:p>
          <a:p>
            <a:r>
              <a:rPr lang="en-US" dirty="0" smtClean="0"/>
              <a:t>The toaster does not burn down the house.</a:t>
            </a:r>
          </a:p>
          <a:p>
            <a:r>
              <a:rPr lang="en-US" dirty="0" smtClean="0"/>
              <a:t>Only people within the house can operate the toaster.</a:t>
            </a:r>
          </a:p>
          <a:p>
            <a:r>
              <a:rPr lang="en-US" dirty="0" smtClean="0"/>
              <a:t>Uber does not leak information about locations and credit card numbers.</a:t>
            </a:r>
          </a:p>
          <a:p>
            <a:r>
              <a:rPr lang="en-US" dirty="0" smtClean="0"/>
              <a:t>Uber does not allow data scientists to infer individual locations.</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26</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
        <p:nvSpPr>
          <p:cNvPr id="6" name="TextBox 5"/>
          <p:cNvSpPr txBox="1"/>
          <p:nvPr/>
        </p:nvSpPr>
        <p:spPr>
          <a:xfrm>
            <a:off x="4747846" y="1538654"/>
            <a:ext cx="3938954" cy="584775"/>
          </a:xfrm>
          <a:prstGeom prst="rect">
            <a:avLst/>
          </a:prstGeom>
          <a:noFill/>
        </p:spPr>
        <p:txBody>
          <a:bodyPr wrap="square" rtlCol="0">
            <a:spAutoFit/>
          </a:bodyPr>
          <a:lstStyle/>
          <a:p>
            <a:r>
              <a:rPr lang="en-US" sz="3200" dirty="0" smtClean="0">
                <a:solidFill>
                  <a:schemeClr val="bg1">
                    <a:lumMod val="50000"/>
                  </a:schemeClr>
                </a:solidFill>
                <a:latin typeface="Helvetica"/>
                <a:cs typeface="Helvetica"/>
                <a:sym typeface="Wingdings" panose="05000000000000000000" pitchFamily="2" charset="2"/>
              </a:rPr>
              <a:t> All or nothing!</a:t>
            </a:r>
            <a:endParaRPr lang="en-US" sz="3200" dirty="0">
              <a:solidFill>
                <a:schemeClr val="bg1">
                  <a:lumMod val="50000"/>
                </a:schemeClr>
              </a:solidFill>
              <a:latin typeface="Helvetica"/>
              <a:cs typeface="Helvetica"/>
            </a:endParaRPr>
          </a:p>
        </p:txBody>
      </p:sp>
    </p:spTree>
    <p:extLst>
      <p:ext uri="{BB962C8B-B14F-4D97-AF65-F5344CB8AC3E}">
        <p14:creationId xmlns:p14="http://schemas.microsoft.com/office/powerpoint/2010/main" val="9337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and security</a:t>
            </a:r>
            <a:endParaRPr lang="en-US" dirty="0"/>
          </a:p>
        </p:txBody>
      </p:sp>
      <p:sp>
        <p:nvSpPr>
          <p:cNvPr id="3" name="Content Placeholder 2"/>
          <p:cNvSpPr>
            <a:spLocks noGrp="1"/>
          </p:cNvSpPr>
          <p:nvPr>
            <p:ph idx="1"/>
          </p:nvPr>
        </p:nvSpPr>
        <p:spPr/>
        <p:txBody>
          <a:bodyPr/>
          <a:lstStyle/>
          <a:p>
            <a:r>
              <a:rPr lang="en-US" b="1" dirty="0"/>
              <a:t>S</a:t>
            </a:r>
            <a:r>
              <a:rPr lang="en-US" b="1" dirty="0" smtClean="0"/>
              <a:t>afety</a:t>
            </a:r>
            <a:r>
              <a:rPr lang="en-US" b="1" dirty="0"/>
              <a:t>: </a:t>
            </a:r>
            <a:r>
              <a:rPr lang="en-US" dirty="0"/>
              <a:t>protecting a system from accidental </a:t>
            </a:r>
            <a:r>
              <a:rPr lang="en-US" dirty="0" smtClean="0"/>
              <a:t>failures.</a:t>
            </a:r>
          </a:p>
          <a:p>
            <a:r>
              <a:rPr lang="en-US" b="1" dirty="0" smtClean="0"/>
              <a:t>Security</a:t>
            </a:r>
            <a:r>
              <a:rPr lang="en-US" b="1" dirty="0"/>
              <a:t>: </a:t>
            </a:r>
            <a:r>
              <a:rPr lang="en-US" dirty="0"/>
              <a:t>protecting a system from active attackers</a:t>
            </a:r>
          </a:p>
        </p:txBody>
      </p:sp>
      <p:sp>
        <p:nvSpPr>
          <p:cNvPr id="4" name="Slide Number Placeholder 3"/>
          <p:cNvSpPr>
            <a:spLocks noGrp="1"/>
          </p:cNvSpPr>
          <p:nvPr>
            <p:ph type="sldNum" sz="quarter" idx="12"/>
          </p:nvPr>
        </p:nvSpPr>
        <p:spPr/>
        <p:txBody>
          <a:bodyPr/>
          <a:lstStyle/>
          <a:p>
            <a:fld id="{98C9C843-46BD-5C4C-8A63-BAED21B4BD5E}" type="slidenum">
              <a:rPr lang="en-US" smtClean="0"/>
              <a:t>27</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
        <p:nvSpPr>
          <p:cNvPr id="6" name="TextBox 5"/>
          <p:cNvSpPr txBox="1"/>
          <p:nvPr/>
        </p:nvSpPr>
        <p:spPr>
          <a:xfrm>
            <a:off x="457200" y="4458660"/>
            <a:ext cx="8104909" cy="769441"/>
          </a:xfrm>
          <a:prstGeom prst="rect">
            <a:avLst/>
          </a:prstGeom>
          <a:noFill/>
        </p:spPr>
        <p:txBody>
          <a:bodyPr wrap="square" rtlCol="0">
            <a:spAutoFit/>
          </a:bodyPr>
          <a:lstStyle/>
          <a:p>
            <a:r>
              <a:rPr lang="en-US" sz="4400" i="1" dirty="0" smtClean="0">
                <a:latin typeface="Helvetica"/>
                <a:cs typeface="Helvetica"/>
              </a:rPr>
              <a:t>Safety is required for security!</a:t>
            </a:r>
            <a:endParaRPr lang="en-US" sz="4400" i="1" dirty="0">
              <a:latin typeface="Helvetica"/>
              <a:cs typeface="Helvetica"/>
            </a:endParaRPr>
          </a:p>
        </p:txBody>
      </p:sp>
    </p:spTree>
    <p:extLst>
      <p:ext uri="{BB962C8B-B14F-4D97-AF65-F5344CB8AC3E}">
        <p14:creationId xmlns:p14="http://schemas.microsoft.com/office/powerpoint/2010/main" val="2126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safety</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Memory access errors do not occur:</a:t>
            </a:r>
          </a:p>
          <a:p>
            <a:r>
              <a:rPr lang="en-US" dirty="0" smtClean="0"/>
              <a:t>buffer overflow</a:t>
            </a:r>
          </a:p>
          <a:p>
            <a:r>
              <a:rPr lang="en-US" dirty="0" smtClean="0"/>
              <a:t>null </a:t>
            </a:r>
            <a:r>
              <a:rPr lang="en-US" dirty="0"/>
              <a:t>pointer </a:t>
            </a:r>
            <a:r>
              <a:rPr lang="en-US" dirty="0" smtClean="0"/>
              <a:t>dereference</a:t>
            </a:r>
          </a:p>
          <a:p>
            <a:r>
              <a:rPr lang="en-US" dirty="0" smtClean="0"/>
              <a:t>use </a:t>
            </a:r>
            <a:r>
              <a:rPr lang="en-US" dirty="0"/>
              <a:t>after </a:t>
            </a:r>
            <a:r>
              <a:rPr lang="en-US" dirty="0" smtClean="0"/>
              <a:t>free</a:t>
            </a:r>
          </a:p>
          <a:p>
            <a:r>
              <a:rPr lang="en-US" dirty="0" smtClean="0"/>
              <a:t>use </a:t>
            </a:r>
            <a:r>
              <a:rPr lang="en-US" dirty="0"/>
              <a:t>of uninitialized </a:t>
            </a:r>
            <a:r>
              <a:rPr lang="en-US" dirty="0" smtClean="0"/>
              <a:t>memory</a:t>
            </a:r>
          </a:p>
          <a:p>
            <a:r>
              <a:rPr lang="en-US" dirty="0" smtClean="0"/>
              <a:t>illegal </a:t>
            </a:r>
            <a:r>
              <a:rPr lang="en-US" dirty="0"/>
              <a:t>free (of an already-freed pointer, or a non-</a:t>
            </a:r>
            <a:r>
              <a:rPr lang="en-US" dirty="0" err="1"/>
              <a:t>malloced</a:t>
            </a:r>
            <a:r>
              <a:rPr lang="en-US" dirty="0"/>
              <a:t> pointer)</a:t>
            </a:r>
          </a:p>
          <a:p>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28</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353626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t>
            </a:r>
            <a:r>
              <a:rPr lang="en-US" dirty="0" smtClean="0"/>
              <a:t>efore </a:t>
            </a:r>
            <a:r>
              <a:rPr lang="en-US" i="1" dirty="0" smtClean="0"/>
              <a:t>photos</a:t>
            </a:r>
            <a:r>
              <a:rPr lang="en-US" dirty="0" smtClean="0"/>
              <a:t> broke the Internet…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C9C843-46BD-5C4C-8A63-BAED21B4BD5E}" type="slidenum">
              <a:rPr lang="en-US" smtClean="0"/>
              <a:t>2</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pic>
        <p:nvPicPr>
          <p:cNvPr id="2052" name="Picture 4" descr="https://c1.staticflickr.com/5/4046/4433703689_7c43910148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600199"/>
            <a:ext cx="3009942" cy="4525963"/>
          </a:xfrm>
          <a:prstGeom prst="rect">
            <a:avLst/>
          </a:prstGeom>
          <a:noFill/>
          <a:extLst>
            <a:ext uri="{909E8E84-426E-40dd-AFC4-6F175D3DCCD1}">
              <a14:hiddenFill xmlns="" xmlns:a14="http://schemas.microsoft.com/office/drawing/2010/main">
                <a:solidFill>
                  <a:srgbClr val="FFFFFF"/>
                </a:solidFill>
              </a14:hiddenFill>
            </a:ext>
          </a:extLst>
        </p:spPr>
      </p:pic>
      <p:pic>
        <p:nvPicPr>
          <p:cNvPr id="2058" name="Picture 10" descr="http://thegreatgeekmanual.com/images/geekhistory/november/usa-today-headline-november-7-19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099" y="1600199"/>
            <a:ext cx="5153701" cy="329837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3533099" y="4985656"/>
            <a:ext cx="5153701" cy="954107"/>
          </a:xfrm>
          <a:prstGeom prst="rect">
            <a:avLst/>
          </a:prstGeom>
          <a:noFill/>
        </p:spPr>
        <p:txBody>
          <a:bodyPr wrap="square" rtlCol="0">
            <a:spAutoFit/>
          </a:bodyPr>
          <a:lstStyle/>
          <a:p>
            <a:pPr algn="ctr"/>
            <a:r>
              <a:rPr lang="en-US" sz="2800" dirty="0" smtClean="0">
                <a:latin typeface="Helvetica"/>
                <a:cs typeface="Helvetica"/>
              </a:rPr>
              <a:t>The first “celebrity bug:” Morris Worm, November 1988.</a:t>
            </a:r>
            <a:endParaRPr lang="en-US" sz="2800" dirty="0">
              <a:latin typeface="Helvetica"/>
              <a:cs typeface="Helvetica"/>
            </a:endParaRPr>
          </a:p>
        </p:txBody>
      </p:sp>
    </p:spTree>
    <p:extLst>
      <p:ext uri="{BB962C8B-B14F-4D97-AF65-F5344CB8AC3E}">
        <p14:creationId xmlns:p14="http://schemas.microsoft.com/office/powerpoint/2010/main" val="207334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anim calcmode="lin" valueType="num">
                                      <p:cBhvr additive="base">
                                        <p:cTn id="11" dur="500" fill="hold"/>
                                        <p:tgtEl>
                                          <p:spTgt spid="2058"/>
                                        </p:tgtEl>
                                        <p:attrNameLst>
                                          <p:attrName>ppt_x</p:attrName>
                                        </p:attrNameLst>
                                      </p:cBhvr>
                                      <p:tavLst>
                                        <p:tav tm="0">
                                          <p:val>
                                            <p:strVal val="#ppt_x"/>
                                          </p:val>
                                        </p:tav>
                                        <p:tav tm="100000">
                                          <p:val>
                                            <p:strVal val="#ppt_x"/>
                                          </p:val>
                                        </p:tav>
                                      </p:tavLst>
                                    </p:anim>
                                    <p:anim calcmode="lin" valueType="num">
                                      <p:cBhvr additive="base">
                                        <p:cTn id="12" dur="500" fill="hold"/>
                                        <p:tgtEl>
                                          <p:spTgt spid="205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safety</a:t>
            </a:r>
            <a:endParaRPr lang="en-US" dirty="0"/>
          </a:p>
        </p:txBody>
      </p:sp>
      <p:sp>
        <p:nvSpPr>
          <p:cNvPr id="3" name="Content Placeholder 2"/>
          <p:cNvSpPr>
            <a:spLocks noGrp="1"/>
          </p:cNvSpPr>
          <p:nvPr>
            <p:ph idx="1"/>
          </p:nvPr>
        </p:nvSpPr>
        <p:spPr/>
        <p:txBody>
          <a:bodyPr/>
          <a:lstStyle/>
          <a:p>
            <a:pPr marL="0" indent="0">
              <a:buNone/>
            </a:pPr>
            <a:r>
              <a:rPr lang="en-US" dirty="0" smtClean="0"/>
              <a:t>The programming language ensures that there are no discrepancies between the stated type of a value and the actual type.</a:t>
            </a:r>
          </a:p>
          <a:p>
            <a:r>
              <a:rPr lang="en-US" dirty="0" smtClean="0"/>
              <a:t>Example of something unsafe: Booleans are integers in C.</a:t>
            </a:r>
          </a:p>
          <a:p>
            <a:r>
              <a:rPr lang="en-US" dirty="0" smtClean="0"/>
              <a:t>Often strictly stronger than memory safety.</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29</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89886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Liveness is a different thing</a:t>
            </a:r>
            <a:endParaRPr lang="en-US" dirty="0"/>
          </a:p>
        </p:txBody>
      </p:sp>
      <p:sp>
        <p:nvSpPr>
          <p:cNvPr id="3" name="Content Placeholder 2"/>
          <p:cNvSpPr>
            <a:spLocks noGrp="1"/>
          </p:cNvSpPr>
          <p:nvPr>
            <p:ph idx="1"/>
          </p:nvPr>
        </p:nvSpPr>
        <p:spPr/>
        <p:txBody>
          <a:bodyPr/>
          <a:lstStyle/>
          <a:p>
            <a:pPr marL="0" indent="0">
              <a:buNone/>
            </a:pPr>
            <a:r>
              <a:rPr lang="en-US" dirty="0" smtClean="0"/>
              <a:t>A </a:t>
            </a:r>
            <a:r>
              <a:rPr lang="en-US" b="1" dirty="0" smtClean="0"/>
              <a:t>liveness property </a:t>
            </a:r>
            <a:r>
              <a:rPr lang="en-US" dirty="0" smtClean="0"/>
              <a:t>states that something good </a:t>
            </a:r>
            <a:r>
              <a:rPr lang="en-US" b="1" dirty="0" smtClean="0"/>
              <a:t>eventually</a:t>
            </a:r>
            <a:r>
              <a:rPr lang="en-US" dirty="0"/>
              <a:t> </a:t>
            </a:r>
            <a:r>
              <a:rPr lang="en-US" dirty="0" smtClean="0"/>
              <a:t>happens.</a:t>
            </a:r>
          </a:p>
          <a:p>
            <a:r>
              <a:rPr lang="en-US" dirty="0" smtClean="0"/>
              <a:t>Toaster eventually produces sufficiently cooked toast.</a:t>
            </a:r>
          </a:p>
          <a:p>
            <a:r>
              <a:rPr lang="en-US" dirty="0" smtClean="0"/>
              <a:t>Uber eventually gets you where you need to go.</a:t>
            </a:r>
          </a:p>
          <a:p>
            <a:r>
              <a:rPr lang="en-US" dirty="0" smtClean="0"/>
              <a:t>This course eventually teaches you everything about constructive security.</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30</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157859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Only safety</a:t>
            </a:r>
            <a:endParaRPr lang="en-US" dirty="0"/>
          </a:p>
        </p:txBody>
      </p:sp>
      <p:sp>
        <p:nvSpPr>
          <p:cNvPr id="3" name="Content Placeholder 2"/>
          <p:cNvSpPr>
            <a:spLocks noGrp="1"/>
          </p:cNvSpPr>
          <p:nvPr>
            <p:ph sz="half" idx="2"/>
          </p:nvPr>
        </p:nvSpPr>
        <p:spPr/>
        <p:txBody>
          <a:bodyPr/>
          <a:lstStyle/>
          <a:p>
            <a:endParaRPr lang="en-US" dirty="0"/>
          </a:p>
        </p:txBody>
      </p:sp>
      <p:sp>
        <p:nvSpPr>
          <p:cNvPr id="4" name="Text Placeholder 3"/>
          <p:cNvSpPr>
            <a:spLocks noGrp="1"/>
          </p:cNvSpPr>
          <p:nvPr>
            <p:ph type="body" sz="quarter" idx="3"/>
          </p:nvPr>
        </p:nvSpPr>
        <p:spPr/>
        <p:txBody>
          <a:bodyPr/>
          <a:lstStyle/>
          <a:p>
            <a:r>
              <a:rPr lang="en-US" dirty="0" smtClean="0"/>
              <a:t>Only liveness</a:t>
            </a:r>
            <a:endParaRPr lang="en-US" dirty="0"/>
          </a:p>
        </p:txBody>
      </p:sp>
      <p:sp>
        <p:nvSpPr>
          <p:cNvPr id="5" name="Content Placeholder 4"/>
          <p:cNvSpPr>
            <a:spLocks noGrp="1"/>
          </p:cNvSpPr>
          <p:nvPr>
            <p:ph sz="quarter" idx="4"/>
          </p:nvPr>
        </p:nvSpPr>
        <p:spPr/>
        <p:txBody>
          <a:bodyPr/>
          <a:lstStyle/>
          <a:p>
            <a:endParaRPr lang="en-US"/>
          </a:p>
        </p:txBody>
      </p:sp>
      <p:sp>
        <p:nvSpPr>
          <p:cNvPr id="6" name="Slide Number Placeholder 5"/>
          <p:cNvSpPr>
            <a:spLocks noGrp="1"/>
          </p:cNvSpPr>
          <p:nvPr>
            <p:ph type="sldNum" sz="quarter" idx="12"/>
          </p:nvPr>
        </p:nvSpPr>
        <p:spPr/>
        <p:txBody>
          <a:bodyPr/>
          <a:lstStyle/>
          <a:p>
            <a:fld id="{98C9C843-46BD-5C4C-8A63-BAED21B4BD5E}" type="slidenum">
              <a:rPr lang="en-US" smtClean="0"/>
              <a:t>31</a:t>
            </a:fld>
            <a:endParaRPr lang="en-US"/>
          </a:p>
        </p:txBody>
      </p:sp>
      <p:sp>
        <p:nvSpPr>
          <p:cNvPr id="7" name="Title 6"/>
          <p:cNvSpPr>
            <a:spLocks noGrp="1"/>
          </p:cNvSpPr>
          <p:nvPr>
            <p:ph type="title"/>
          </p:nvPr>
        </p:nvSpPr>
        <p:spPr/>
        <p:txBody>
          <a:bodyPr/>
          <a:lstStyle/>
          <a:p>
            <a:r>
              <a:rPr lang="en-US" dirty="0"/>
              <a:t>Need both safety and liveness</a:t>
            </a:r>
          </a:p>
        </p:txBody>
      </p:sp>
      <p:sp>
        <p:nvSpPr>
          <p:cNvPr id="8" name="Footer Placeholder 7"/>
          <p:cNvSpPr>
            <a:spLocks noGrp="1"/>
          </p:cNvSpPr>
          <p:nvPr>
            <p:ph type="ftr" sz="quarter" idx="13"/>
          </p:nvPr>
        </p:nvSpPr>
        <p:spPr/>
        <p:txBody>
          <a:bodyPr/>
          <a:lstStyle/>
          <a:p>
            <a:r>
              <a:rPr lang="nb-NO" smtClean="0"/>
              <a:t>© 2017 M. Fredrikson, J. Yang</a:t>
            </a:r>
            <a:endParaRPr lang="en-US" dirty="0"/>
          </a:p>
        </p:txBody>
      </p:sp>
      <p:pic>
        <p:nvPicPr>
          <p:cNvPr id="2052" name="Picture 4" descr="Image result for cat doing bad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2266943"/>
            <a:ext cx="4041775" cy="3045049"/>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Image result for sleeping lolc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0" y="2293614"/>
            <a:ext cx="4041148" cy="303086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0638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C9C843-46BD-5C4C-8A63-BAED21B4BD5E}" type="slidenum">
              <a:rPr lang="en-US" smtClean="0"/>
              <a:t>32</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pic>
        <p:nvPicPr>
          <p:cNvPr id="1026" name="Picture 2" descr="http://birdcomix.thecomicseries.com/images/comics/52/de61382fed4f8a7c2fbd6669e66bbf7517448312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764" y="1934666"/>
            <a:ext cx="8082652" cy="305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8614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H</a:t>
            </a:r>
            <a:r>
              <a:rPr lang="en-US" dirty="0" smtClean="0"/>
              <a:t>ow safe languages can help</a:t>
            </a:r>
            <a:endParaRPr lang="en-US" dirty="0"/>
          </a:p>
        </p:txBody>
      </p:sp>
      <p:sp>
        <p:nvSpPr>
          <p:cNvPr id="7" name="Subtitle 6"/>
          <p:cNvSpPr>
            <a:spLocks noGrp="1"/>
          </p:cNvSpPr>
          <p:nvPr>
            <p:ph type="subTitle" idx="1"/>
          </p:nvPr>
        </p:nvSpPr>
        <p:spPr/>
        <p:txBody>
          <a:bodyPr/>
          <a:lstStyle/>
          <a:p>
            <a:endParaRPr lang="en-US"/>
          </a:p>
        </p:txBody>
      </p:sp>
      <p:sp>
        <p:nvSpPr>
          <p:cNvPr id="5" name="Footer Placeholder 4"/>
          <p:cNvSpPr>
            <a:spLocks noGrp="1"/>
          </p:cNvSpPr>
          <p:nvPr>
            <p:ph type="ftr" sz="quarter" idx="11"/>
          </p:nvPr>
        </p:nvSpPr>
        <p:spPr/>
        <p:txBody>
          <a:bodyPr/>
          <a:lstStyle/>
          <a:p>
            <a:r>
              <a:rPr lang="nb-NO" smtClean="0"/>
              <a:t>© 2017 M. Fredrikson, J. Yang</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33</a:t>
            </a:fld>
            <a:endParaRPr lang="en-US"/>
          </a:p>
        </p:txBody>
      </p:sp>
    </p:spTree>
    <p:extLst>
      <p:ext uri="{BB962C8B-B14F-4D97-AF65-F5344CB8AC3E}">
        <p14:creationId xmlns:p14="http://schemas.microsoft.com/office/powerpoint/2010/main" val="24757623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Cowboy programming looks cool</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C9C843-46BD-5C4C-8A63-BAED21B4BD5E}" type="slidenum">
              <a:rPr lang="en-US" smtClean="0"/>
              <a:t>34</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pic>
        <p:nvPicPr>
          <p:cNvPr id="3074" name="Picture 2" descr="https://upload.wikimedia.org/wikipedia/commons/8/81/Frederic_Remington_-_Aiding_a_Comrade_-_Google_Art_Projec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349" y="1600199"/>
            <a:ext cx="6436089" cy="452201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293463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often, in the Wild West…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C9C843-46BD-5C4C-8A63-BAED21B4BD5E}" type="slidenum">
              <a:rPr lang="en-US" smtClean="0"/>
              <a:t>35</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pic>
        <p:nvPicPr>
          <p:cNvPr id="4100" name="Picture 4" descr="http://www.jimbo.info/wp/wp-content/uploads/2012/09/dysenter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993289"/>
            <a:ext cx="8235381" cy="32469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629547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Getting these guarantees in unsafe languages</a:t>
            </a:r>
            <a:endParaRPr lang="en-US" dirty="0"/>
          </a:p>
        </p:txBody>
      </p:sp>
      <p:sp>
        <p:nvSpPr>
          <p:cNvPr id="3" name="Content Placeholder 2"/>
          <p:cNvSpPr>
            <a:spLocks noGrp="1"/>
          </p:cNvSpPr>
          <p:nvPr>
            <p:ph idx="1"/>
          </p:nvPr>
        </p:nvSpPr>
        <p:spPr/>
        <p:txBody>
          <a:bodyPr/>
          <a:lstStyle/>
          <a:p>
            <a:r>
              <a:rPr lang="en-US" dirty="0" smtClean="0"/>
              <a:t>Programming very, very carefully.</a:t>
            </a:r>
          </a:p>
          <a:p>
            <a:r>
              <a:rPr lang="en-US" dirty="0" smtClean="0"/>
              <a:t>Writing myriad tests with good coverage.</a:t>
            </a:r>
          </a:p>
          <a:p>
            <a:r>
              <a:rPr lang="en-US" dirty="0" smtClean="0"/>
              <a:t>Verifying the correctness of the code.</a:t>
            </a:r>
          </a:p>
          <a:p>
            <a:pPr lvl="1"/>
            <a:r>
              <a:rPr lang="en-US" dirty="0"/>
              <a:t>Fully automated techniques</a:t>
            </a:r>
            <a:r>
              <a:rPr lang="en-US" dirty="0" smtClean="0"/>
              <a:t>.</a:t>
            </a:r>
          </a:p>
          <a:p>
            <a:pPr lvl="1"/>
            <a:r>
              <a:rPr lang="en-US" dirty="0" smtClean="0"/>
              <a:t>Interactive techniques.</a:t>
            </a:r>
          </a:p>
        </p:txBody>
      </p:sp>
      <p:sp>
        <p:nvSpPr>
          <p:cNvPr id="4" name="Slide Number Placeholder 3"/>
          <p:cNvSpPr>
            <a:spLocks noGrp="1"/>
          </p:cNvSpPr>
          <p:nvPr>
            <p:ph type="sldNum" sz="quarter" idx="12"/>
          </p:nvPr>
        </p:nvSpPr>
        <p:spPr/>
        <p:txBody>
          <a:bodyPr/>
          <a:lstStyle/>
          <a:p>
            <a:fld id="{98C9C843-46BD-5C4C-8A63-BAED21B4BD5E}" type="slidenum">
              <a:rPr lang="en-US" smtClean="0"/>
              <a:t>36</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145442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building insp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243" y="2252593"/>
            <a:ext cx="6040315" cy="460540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On the other hand…</a:t>
            </a:r>
            <a:endParaRPr lang="en-US" dirty="0"/>
          </a:p>
        </p:txBody>
      </p:sp>
      <p:sp>
        <p:nvSpPr>
          <p:cNvPr id="3" name="Content Placeholder 2"/>
          <p:cNvSpPr>
            <a:spLocks noGrp="1"/>
          </p:cNvSpPr>
          <p:nvPr>
            <p:ph idx="1"/>
          </p:nvPr>
        </p:nvSpPr>
        <p:spPr>
          <a:xfrm>
            <a:off x="457200" y="1600200"/>
            <a:ext cx="8229600" cy="1160585"/>
          </a:xfrm>
        </p:spPr>
        <p:txBody>
          <a:bodyPr/>
          <a:lstStyle/>
          <a:p>
            <a:pPr marL="0" indent="0">
              <a:buNone/>
            </a:pPr>
            <a:r>
              <a:rPr lang="en-US" dirty="0" smtClean="0"/>
              <a:t>Safe language provide guarantees about </a:t>
            </a:r>
            <a:r>
              <a:rPr lang="en-US" b="1" dirty="0" smtClean="0"/>
              <a:t>every</a:t>
            </a:r>
            <a:r>
              <a:rPr lang="en-US" dirty="0" smtClean="0"/>
              <a:t> program written in the language.</a:t>
            </a:r>
          </a:p>
          <a:p>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37</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13723759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bionixwallpaper.com/wallpapers/package4/BioniX%20-%20Blue-screen-of-deat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0" y="0"/>
            <a:ext cx="9152760" cy="68618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smtClean="0"/>
              <a:t>Case study: </a:t>
            </a:r>
            <a:r>
              <a:rPr lang="en-US" dirty="0" smtClean="0"/>
              <a:t>type-safe OSes</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38</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1662045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Morris Worm</a:t>
            </a:r>
            <a:endParaRPr lang="en-US" dirty="0"/>
          </a:p>
        </p:txBody>
      </p:sp>
      <p:sp>
        <p:nvSpPr>
          <p:cNvPr id="3" name="Content Placeholder 2"/>
          <p:cNvSpPr>
            <a:spLocks noGrp="1"/>
          </p:cNvSpPr>
          <p:nvPr>
            <p:ph idx="1"/>
          </p:nvPr>
        </p:nvSpPr>
        <p:spPr/>
        <p:txBody>
          <a:bodyPr>
            <a:normAutofit/>
          </a:bodyPr>
          <a:lstStyle/>
          <a:p>
            <a:r>
              <a:rPr lang="en-US" dirty="0" smtClean="0"/>
              <a:t>Launched </a:t>
            </a:r>
            <a:r>
              <a:rPr lang="en-US" b="1" dirty="0" smtClean="0"/>
              <a:t>November 2, 1988 </a:t>
            </a:r>
            <a:r>
              <a:rPr lang="en-US" dirty="0" smtClean="0"/>
              <a:t>from MIT.</a:t>
            </a:r>
          </a:p>
          <a:p>
            <a:r>
              <a:rPr lang="en-US" dirty="0" smtClean="0"/>
              <a:t>One of the </a:t>
            </a:r>
            <a:r>
              <a:rPr lang="en-US" b="1" dirty="0" smtClean="0"/>
              <a:t>first worms </a:t>
            </a:r>
            <a:r>
              <a:rPr lang="en-US" dirty="0" smtClean="0"/>
              <a:t>distributed on the internet, and the </a:t>
            </a:r>
            <a:r>
              <a:rPr lang="en-US" smtClean="0"/>
              <a:t>first celebrity worm.</a:t>
            </a:r>
            <a:endParaRPr lang="en-US" dirty="0" smtClean="0"/>
          </a:p>
          <a:p>
            <a:r>
              <a:rPr lang="en-US" dirty="0" smtClean="0"/>
              <a:t>Resulted in first felony conviction, under the 1986 </a:t>
            </a:r>
            <a:r>
              <a:rPr lang="en-US" b="1" dirty="0" smtClean="0"/>
              <a:t>Computer Fraud and Abuse Act</a:t>
            </a:r>
            <a:r>
              <a:rPr lang="en-US" dirty="0" smtClean="0"/>
              <a:t>.</a:t>
            </a:r>
          </a:p>
          <a:p>
            <a:r>
              <a:rPr lang="en-US" dirty="0" smtClean="0"/>
              <a:t>Named after its creator, Cornell University graduate student </a:t>
            </a:r>
            <a:r>
              <a:rPr lang="en-US" b="1" dirty="0" smtClean="0"/>
              <a:t>Robert Morris</a:t>
            </a:r>
            <a:r>
              <a:rPr lang="en-US" dirty="0" smtClean="0"/>
              <a:t>.</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3</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30579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32"/>
          <p:cNvSpPr>
            <a:spLocks noGrp="1"/>
          </p:cNvSpPr>
          <p:nvPr>
            <p:ph type="ftr" sz="quarter" idx="4294967295"/>
          </p:nvPr>
        </p:nvSpPr>
        <p:spPr/>
        <p:txBody>
          <a:bodyPr/>
          <a:lstStyle/>
          <a:p>
            <a:endParaRPr lang="en-US" dirty="0"/>
          </a:p>
        </p:txBody>
      </p:sp>
      <p:sp>
        <p:nvSpPr>
          <p:cNvPr id="34" name="Rectangle 33"/>
          <p:cNvSpPr/>
          <p:nvPr/>
        </p:nvSpPr>
        <p:spPr>
          <a:xfrm>
            <a:off x="2667000" y="4595556"/>
            <a:ext cx="3810000" cy="1752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nchorCtr="0"/>
          <a:lstStyle/>
          <a:p>
            <a:pPr algn="ctr"/>
            <a:r>
              <a:rPr lang="en-US" sz="3200" dirty="0" err="1" smtClean="0"/>
              <a:t>Untyped</a:t>
            </a:r>
            <a:endParaRPr lang="en-US" sz="3200" dirty="0"/>
          </a:p>
        </p:txBody>
      </p:sp>
      <p:sp>
        <p:nvSpPr>
          <p:cNvPr id="35" name="Rectangle 34"/>
          <p:cNvSpPr/>
          <p:nvPr/>
        </p:nvSpPr>
        <p:spPr>
          <a:xfrm>
            <a:off x="2819400" y="4747956"/>
            <a:ext cx="2971800" cy="9144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smtClean="0"/>
              <a:t>Unsafe code</a:t>
            </a:r>
          </a:p>
          <a:p>
            <a:pPr algn="ctr"/>
            <a:r>
              <a:rPr lang="en-US" sz="2000" dirty="0" smtClean="0"/>
              <a:t>(GC, stacks, drivers, …)</a:t>
            </a:r>
          </a:p>
        </p:txBody>
      </p:sp>
      <p:sp>
        <p:nvSpPr>
          <p:cNvPr id="37" name="Rectangle 36"/>
          <p:cNvSpPr/>
          <p:nvPr/>
        </p:nvSpPr>
        <p:spPr>
          <a:xfrm>
            <a:off x="2667000" y="1471356"/>
            <a:ext cx="3810000" cy="2819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nchorCtr="0"/>
          <a:lstStyle/>
          <a:p>
            <a:pPr algn="ctr"/>
            <a:r>
              <a:rPr lang="en-US" sz="2400" dirty="0" smtClean="0"/>
              <a:t>Type-checked OS</a:t>
            </a:r>
            <a:endParaRPr lang="en-US" sz="2400" dirty="0"/>
          </a:p>
        </p:txBody>
      </p:sp>
      <p:sp>
        <p:nvSpPr>
          <p:cNvPr id="38" name="Rectangle 37"/>
          <p:cNvSpPr/>
          <p:nvPr/>
        </p:nvSpPr>
        <p:spPr>
          <a:xfrm>
            <a:off x="2832946" y="1623756"/>
            <a:ext cx="2958253" cy="2514600"/>
          </a:xfrm>
          <a:prstGeom prst="rect">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C66"/>
              </a:solidFill>
            </a:endParaRPr>
          </a:p>
        </p:txBody>
      </p:sp>
      <p:sp>
        <p:nvSpPr>
          <p:cNvPr id="39" name="Rectangle 38"/>
          <p:cNvSpPr/>
          <p:nvPr/>
        </p:nvSpPr>
        <p:spPr>
          <a:xfrm>
            <a:off x="4190998" y="2429629"/>
            <a:ext cx="1524001" cy="8543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File System</a:t>
            </a:r>
            <a:endParaRPr lang="en-US" sz="2400" dirty="0"/>
          </a:p>
        </p:txBody>
      </p:sp>
      <p:sp>
        <p:nvSpPr>
          <p:cNvPr id="40" name="Rectangle 39"/>
          <p:cNvSpPr/>
          <p:nvPr/>
        </p:nvSpPr>
        <p:spPr>
          <a:xfrm>
            <a:off x="2915919" y="2429629"/>
            <a:ext cx="1198880" cy="8543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Drivers</a:t>
            </a:r>
            <a:endParaRPr lang="en-US" sz="2400" dirty="0"/>
          </a:p>
        </p:txBody>
      </p:sp>
      <p:sp>
        <p:nvSpPr>
          <p:cNvPr id="41" name="Rectangle 40"/>
          <p:cNvSpPr/>
          <p:nvPr/>
        </p:nvSpPr>
        <p:spPr>
          <a:xfrm>
            <a:off x="2915919" y="1699956"/>
            <a:ext cx="2799080" cy="64423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Applications</a:t>
            </a:r>
            <a:endParaRPr lang="en-US" sz="2400" dirty="0"/>
          </a:p>
        </p:txBody>
      </p:sp>
      <p:sp>
        <p:nvSpPr>
          <p:cNvPr id="42" name="Rectangle 41"/>
          <p:cNvSpPr/>
          <p:nvPr/>
        </p:nvSpPr>
        <p:spPr>
          <a:xfrm>
            <a:off x="2915919" y="3376356"/>
            <a:ext cx="2799081" cy="6650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Microkernel</a:t>
            </a:r>
            <a:endParaRPr lang="en-US" sz="2400" dirty="0"/>
          </a:p>
        </p:txBody>
      </p:sp>
      <p:sp>
        <p:nvSpPr>
          <p:cNvPr id="43" name="Down Arrow 42"/>
          <p:cNvSpPr/>
          <p:nvPr/>
        </p:nvSpPr>
        <p:spPr>
          <a:xfrm>
            <a:off x="4953000" y="4062156"/>
            <a:ext cx="304800" cy="685800"/>
          </a:xfrm>
          <a:prstGeom prst="downArrow">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44" name="Up Arrow 43"/>
          <p:cNvSpPr/>
          <p:nvPr/>
        </p:nvSpPr>
        <p:spPr>
          <a:xfrm>
            <a:off x="3276600" y="4138356"/>
            <a:ext cx="304800" cy="609600"/>
          </a:xfrm>
          <a:prstGeom prst="upArrow">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819400" y="5662356"/>
            <a:ext cx="2971800" cy="457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Hardware</a:t>
            </a:r>
            <a:endParaRPr lang="en-US" sz="2800" dirty="0"/>
          </a:p>
        </p:txBody>
      </p:sp>
      <p:sp>
        <p:nvSpPr>
          <p:cNvPr id="23" name="Title 1"/>
          <p:cNvSpPr>
            <a:spLocks noGrp="1"/>
          </p:cNvSpPr>
          <p:nvPr>
            <p:ph type="title"/>
          </p:nvPr>
        </p:nvSpPr>
        <p:spPr>
          <a:xfrm>
            <a:off x="304800" y="274638"/>
            <a:ext cx="8610600" cy="1143000"/>
          </a:xfrm>
        </p:spPr>
        <p:txBody>
          <a:bodyPr>
            <a:normAutofit fontScale="90000"/>
          </a:bodyPr>
          <a:lstStyle/>
          <a:p>
            <a:r>
              <a:rPr lang="en-US" dirty="0" smtClean="0">
                <a:solidFill>
                  <a:schemeClr val="bg1"/>
                </a:solidFill>
              </a:rPr>
              <a:t>What if we used a safe language to build an OS?</a:t>
            </a:r>
            <a:endParaRPr lang="en-US" dirty="0">
              <a:solidFill>
                <a:schemeClr val="bg1"/>
              </a:solidFill>
            </a:endParaRPr>
          </a:p>
        </p:txBody>
      </p:sp>
      <p:sp>
        <p:nvSpPr>
          <p:cNvPr id="17" name="Slide Number Placeholder 16"/>
          <p:cNvSpPr>
            <a:spLocks noGrp="1"/>
          </p:cNvSpPr>
          <p:nvPr>
            <p:ph type="sldNum" sz="quarter" idx="12"/>
          </p:nvPr>
        </p:nvSpPr>
        <p:spPr/>
        <p:txBody>
          <a:bodyPr/>
          <a:lstStyle/>
          <a:p>
            <a:fld id="{564B49AE-0108-471B-9842-CBF24D3AA399}" type="slidenum">
              <a:rPr lang="en-US" smtClean="0"/>
              <a:pPr/>
              <a:t>39</a:t>
            </a:fld>
            <a:endParaRPr lang="en-US"/>
          </a:p>
        </p:txBody>
      </p:sp>
    </p:spTree>
    <p:extLst>
      <p:ext uri="{BB962C8B-B14F-4D97-AF65-F5344CB8AC3E}">
        <p14:creationId xmlns:p14="http://schemas.microsoft.com/office/powerpoint/2010/main" val="33523696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animBg="1"/>
      <p:bldP spid="44" grpId="0" animBg="1"/>
      <p:bldP spid="4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32"/>
          <p:cNvSpPr>
            <a:spLocks noGrp="1"/>
          </p:cNvSpPr>
          <p:nvPr>
            <p:ph type="ftr" sz="quarter" idx="4294967295"/>
          </p:nvPr>
        </p:nvSpPr>
        <p:spPr/>
        <p:txBody>
          <a:bodyPr/>
          <a:lstStyle/>
          <a:p>
            <a:endParaRPr lang="en-US" dirty="0"/>
          </a:p>
        </p:txBody>
      </p:sp>
      <p:sp>
        <p:nvSpPr>
          <p:cNvPr id="34" name="Rectangle 33"/>
          <p:cNvSpPr/>
          <p:nvPr/>
        </p:nvSpPr>
        <p:spPr>
          <a:xfrm>
            <a:off x="2667000" y="4595556"/>
            <a:ext cx="3810000" cy="1752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nchorCtr="0"/>
          <a:lstStyle/>
          <a:p>
            <a:pPr algn="ctr"/>
            <a:r>
              <a:rPr lang="en-US" sz="2800" dirty="0" err="1" smtClean="0"/>
              <a:t>Untyped</a:t>
            </a:r>
            <a:endParaRPr lang="en-US" sz="2800" dirty="0"/>
          </a:p>
        </p:txBody>
      </p:sp>
      <p:sp>
        <p:nvSpPr>
          <p:cNvPr id="35" name="Rectangle 34"/>
          <p:cNvSpPr/>
          <p:nvPr/>
        </p:nvSpPr>
        <p:spPr>
          <a:xfrm>
            <a:off x="2819400" y="4747956"/>
            <a:ext cx="2971800" cy="9144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smtClean="0"/>
              <a:t>Unsafe code</a:t>
            </a:r>
          </a:p>
          <a:p>
            <a:pPr algn="ctr"/>
            <a:r>
              <a:rPr lang="en-US" sz="2000" dirty="0" smtClean="0"/>
              <a:t>(GC, stacks, drivers, …)</a:t>
            </a:r>
          </a:p>
        </p:txBody>
      </p:sp>
      <p:sp>
        <p:nvSpPr>
          <p:cNvPr id="37" name="Rectangle 36"/>
          <p:cNvSpPr/>
          <p:nvPr/>
        </p:nvSpPr>
        <p:spPr>
          <a:xfrm>
            <a:off x="2667000" y="1471356"/>
            <a:ext cx="3810000" cy="2819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nchorCtr="0"/>
          <a:lstStyle/>
          <a:p>
            <a:pPr algn="ctr"/>
            <a:r>
              <a:rPr lang="en-US" sz="2400" dirty="0" smtClean="0"/>
              <a:t>Type-checked OS</a:t>
            </a:r>
            <a:endParaRPr lang="en-US" sz="2400" dirty="0"/>
          </a:p>
        </p:txBody>
      </p:sp>
      <p:sp>
        <p:nvSpPr>
          <p:cNvPr id="38" name="Rectangle 37"/>
          <p:cNvSpPr/>
          <p:nvPr/>
        </p:nvSpPr>
        <p:spPr>
          <a:xfrm>
            <a:off x="2832946" y="1623756"/>
            <a:ext cx="2958253" cy="2514600"/>
          </a:xfrm>
          <a:prstGeom prst="rect">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C66"/>
              </a:solidFill>
            </a:endParaRPr>
          </a:p>
        </p:txBody>
      </p:sp>
      <p:sp>
        <p:nvSpPr>
          <p:cNvPr id="39" name="Rectangle 38"/>
          <p:cNvSpPr/>
          <p:nvPr/>
        </p:nvSpPr>
        <p:spPr>
          <a:xfrm>
            <a:off x="4190998" y="2429629"/>
            <a:ext cx="1524001" cy="8543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File System</a:t>
            </a:r>
            <a:endParaRPr lang="en-US" sz="2400" dirty="0"/>
          </a:p>
        </p:txBody>
      </p:sp>
      <p:sp>
        <p:nvSpPr>
          <p:cNvPr id="40" name="Rectangle 39"/>
          <p:cNvSpPr/>
          <p:nvPr/>
        </p:nvSpPr>
        <p:spPr>
          <a:xfrm>
            <a:off x="2915919" y="2429629"/>
            <a:ext cx="1198880" cy="8543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Drivers</a:t>
            </a:r>
            <a:endParaRPr lang="en-US" sz="2400" dirty="0"/>
          </a:p>
        </p:txBody>
      </p:sp>
      <p:sp>
        <p:nvSpPr>
          <p:cNvPr id="41" name="Rectangle 40"/>
          <p:cNvSpPr/>
          <p:nvPr/>
        </p:nvSpPr>
        <p:spPr>
          <a:xfrm>
            <a:off x="2915919" y="1699956"/>
            <a:ext cx="2799080" cy="64423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Applications</a:t>
            </a:r>
            <a:endParaRPr lang="en-US" sz="2400" dirty="0"/>
          </a:p>
        </p:txBody>
      </p:sp>
      <p:sp>
        <p:nvSpPr>
          <p:cNvPr id="42" name="Rectangle 41"/>
          <p:cNvSpPr/>
          <p:nvPr/>
        </p:nvSpPr>
        <p:spPr>
          <a:xfrm>
            <a:off x="2915919" y="3376356"/>
            <a:ext cx="2799081" cy="66501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Microkernel</a:t>
            </a:r>
            <a:endParaRPr lang="en-US" sz="2400" dirty="0"/>
          </a:p>
        </p:txBody>
      </p:sp>
      <p:sp>
        <p:nvSpPr>
          <p:cNvPr id="43" name="Down Arrow 42"/>
          <p:cNvSpPr/>
          <p:nvPr/>
        </p:nvSpPr>
        <p:spPr>
          <a:xfrm>
            <a:off x="4953000" y="4062156"/>
            <a:ext cx="304800" cy="685800"/>
          </a:xfrm>
          <a:prstGeom prst="downArrow">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44" name="Up Arrow 43"/>
          <p:cNvSpPr/>
          <p:nvPr/>
        </p:nvSpPr>
        <p:spPr>
          <a:xfrm>
            <a:off x="3276600" y="4138356"/>
            <a:ext cx="304800" cy="609600"/>
          </a:xfrm>
          <a:prstGeom prst="upArrow">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819400" y="5662356"/>
            <a:ext cx="2971800" cy="457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Hardware</a:t>
            </a:r>
            <a:endParaRPr lang="en-US" sz="2400" dirty="0"/>
          </a:p>
        </p:txBody>
      </p:sp>
      <p:sp>
        <p:nvSpPr>
          <p:cNvPr id="23" name="Title 1"/>
          <p:cNvSpPr>
            <a:spLocks noGrp="1"/>
          </p:cNvSpPr>
          <p:nvPr>
            <p:ph type="title"/>
          </p:nvPr>
        </p:nvSpPr>
        <p:spPr>
          <a:xfrm>
            <a:off x="304800" y="274638"/>
            <a:ext cx="8610600" cy="1143000"/>
          </a:xfrm>
        </p:spPr>
        <p:txBody>
          <a:bodyPr>
            <a:normAutofit/>
          </a:bodyPr>
          <a:lstStyle/>
          <a:p>
            <a:r>
              <a:rPr lang="en-US" dirty="0" smtClean="0">
                <a:solidFill>
                  <a:schemeClr val="bg1"/>
                </a:solidFill>
              </a:rPr>
              <a:t>Wanted: end-to-end </a:t>
            </a:r>
            <a:r>
              <a:rPr lang="en-US" dirty="0" smtClean="0">
                <a:solidFill>
                  <a:schemeClr val="bg1"/>
                </a:solidFill>
              </a:rPr>
              <a:t>type safety</a:t>
            </a:r>
            <a:endParaRPr lang="en-US" dirty="0">
              <a:solidFill>
                <a:schemeClr val="bg1"/>
              </a:solidFill>
            </a:endParaRPr>
          </a:p>
        </p:txBody>
      </p:sp>
      <p:sp>
        <p:nvSpPr>
          <p:cNvPr id="17" name="Slide Number Placeholder 16"/>
          <p:cNvSpPr>
            <a:spLocks noGrp="1"/>
          </p:cNvSpPr>
          <p:nvPr>
            <p:ph type="sldNum" sz="quarter" idx="12"/>
          </p:nvPr>
        </p:nvSpPr>
        <p:spPr/>
        <p:txBody>
          <a:bodyPr/>
          <a:lstStyle/>
          <a:p>
            <a:fld id="{564B49AE-0108-471B-9842-CBF24D3AA399}" type="slidenum">
              <a:rPr lang="en-US" smtClean="0"/>
              <a:pPr/>
              <a:t>40</a:t>
            </a:fld>
            <a:endParaRPr lang="en-US"/>
          </a:p>
        </p:txBody>
      </p:sp>
      <p:sp>
        <p:nvSpPr>
          <p:cNvPr id="18" name="Rectangle 17"/>
          <p:cNvSpPr/>
          <p:nvPr/>
        </p:nvSpPr>
        <p:spPr>
          <a:xfrm>
            <a:off x="2819400" y="4747956"/>
            <a:ext cx="2971800" cy="914400"/>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smtClean="0"/>
              <a:t>Verified code</a:t>
            </a:r>
          </a:p>
          <a:p>
            <a:pPr algn="ctr"/>
            <a:r>
              <a:rPr lang="en-US" dirty="0" smtClean="0"/>
              <a:t>(GC, stacks, drivers, …)</a:t>
            </a:r>
          </a:p>
        </p:txBody>
      </p:sp>
      <p:sp>
        <p:nvSpPr>
          <p:cNvPr id="19" name="Up Arrow 18"/>
          <p:cNvSpPr/>
          <p:nvPr/>
        </p:nvSpPr>
        <p:spPr>
          <a:xfrm>
            <a:off x="3276600" y="4138356"/>
            <a:ext cx="304800" cy="609600"/>
          </a:xfrm>
          <a:prstGeom prst="upArrow">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16197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81000" y="4267200"/>
            <a:ext cx="3429000" cy="1905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nchorCtr="1"/>
          <a:lstStyle/>
          <a:p>
            <a:pPr algn="ctr"/>
            <a:r>
              <a:rPr lang="en-US" sz="2400" dirty="0" smtClean="0"/>
              <a:t>Verified</a:t>
            </a:r>
            <a:endParaRPr lang="en-US" sz="2400" dirty="0"/>
          </a:p>
        </p:txBody>
      </p:sp>
      <p:sp>
        <p:nvSpPr>
          <p:cNvPr id="28" name="Rectangle 27"/>
          <p:cNvSpPr/>
          <p:nvPr/>
        </p:nvSpPr>
        <p:spPr>
          <a:xfrm>
            <a:off x="381000" y="1524000"/>
            <a:ext cx="3429000" cy="2667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nchorCtr="1"/>
          <a:lstStyle/>
          <a:p>
            <a:pPr algn="ctr"/>
            <a:r>
              <a:rPr lang="en-US" sz="2400" dirty="0" smtClean="0"/>
              <a:t>Type-checked</a:t>
            </a:r>
            <a:endParaRPr lang="en-US" sz="2400" dirty="0"/>
          </a:p>
        </p:txBody>
      </p:sp>
      <p:sp>
        <p:nvSpPr>
          <p:cNvPr id="4" name="Title 3"/>
          <p:cNvSpPr>
            <a:spLocks noGrp="1"/>
          </p:cNvSpPr>
          <p:nvPr>
            <p:ph type="title"/>
          </p:nvPr>
        </p:nvSpPr>
        <p:spPr>
          <a:xfrm>
            <a:off x="228600" y="274638"/>
            <a:ext cx="8610600" cy="1143000"/>
          </a:xfrm>
        </p:spPr>
        <p:txBody>
          <a:bodyPr>
            <a:noAutofit/>
          </a:bodyPr>
          <a:lstStyle/>
          <a:p>
            <a:pPr>
              <a:tabLst>
                <a:tab pos="4392613" algn="l"/>
              </a:tabLst>
            </a:pPr>
            <a:r>
              <a:rPr lang="en-US" dirty="0" smtClean="0">
                <a:solidFill>
                  <a:schemeClr val="bg1"/>
                </a:solidFill>
              </a:rPr>
              <a:t>Verve, a type-safe </a:t>
            </a:r>
            <a:r>
              <a:rPr lang="en-US" dirty="0" smtClean="0">
                <a:solidFill>
                  <a:schemeClr val="bg1"/>
                </a:solidFill>
              </a:rPr>
              <a:t>OS</a:t>
            </a:r>
            <a:br>
              <a:rPr lang="en-US" dirty="0" smtClean="0">
                <a:solidFill>
                  <a:schemeClr val="bg1"/>
                </a:solidFill>
              </a:rPr>
            </a:br>
            <a:r>
              <a:rPr lang="en-US" sz="2800" dirty="0" smtClean="0">
                <a:solidFill>
                  <a:schemeClr val="bg1"/>
                </a:solidFill>
              </a:rPr>
              <a:t>[Yang &amp; </a:t>
            </a:r>
            <a:r>
              <a:rPr lang="en-US" sz="2800" dirty="0" err="1" smtClean="0">
                <a:solidFill>
                  <a:schemeClr val="bg1"/>
                </a:solidFill>
              </a:rPr>
              <a:t>Hawblitzel</a:t>
            </a:r>
            <a:r>
              <a:rPr lang="en-US" sz="2800" dirty="0" smtClean="0">
                <a:solidFill>
                  <a:schemeClr val="bg1"/>
                </a:solidFill>
              </a:rPr>
              <a:t>, 2009]</a:t>
            </a:r>
            <a:endParaRPr lang="en-US" sz="2800" dirty="0">
              <a:solidFill>
                <a:schemeClr val="bg1"/>
              </a:solidFill>
            </a:endParaRPr>
          </a:p>
        </p:txBody>
      </p:sp>
      <p:sp>
        <p:nvSpPr>
          <p:cNvPr id="6" name="Footer Placeholder 5"/>
          <p:cNvSpPr>
            <a:spLocks noGrp="1"/>
          </p:cNvSpPr>
          <p:nvPr>
            <p:ph type="ftr" sz="quarter" idx="4294967295"/>
          </p:nvPr>
        </p:nvSpPr>
        <p:spPr/>
        <p:txBody>
          <a:bodyPr/>
          <a:lstStyle/>
          <a:p>
            <a:endParaRPr lang="en-US" dirty="0"/>
          </a:p>
        </p:txBody>
      </p:sp>
      <p:sp>
        <p:nvSpPr>
          <p:cNvPr id="13" name="Content Placeholder 5"/>
          <p:cNvSpPr>
            <a:spLocks noGrp="1"/>
          </p:cNvSpPr>
          <p:nvPr>
            <p:ph sz="quarter" idx="4294967295"/>
          </p:nvPr>
        </p:nvSpPr>
        <p:spPr>
          <a:xfrm>
            <a:off x="4038600" y="1524000"/>
            <a:ext cx="4800600" cy="4419600"/>
          </a:xfrm>
          <a:prstGeom prst="rect">
            <a:avLst/>
          </a:prstGeom>
          <a:ln>
            <a:noFill/>
          </a:ln>
        </p:spPr>
        <p:txBody>
          <a:bodyPr>
            <a:noAutofit/>
          </a:bodyPr>
          <a:lstStyle/>
          <a:p>
            <a:r>
              <a:rPr lang="en-US" dirty="0" smtClean="0"/>
              <a:t>Verify </a:t>
            </a:r>
            <a:r>
              <a:rPr lang="en-US" b="1" dirty="0" smtClean="0"/>
              <a:t>partial correctness </a:t>
            </a:r>
            <a:r>
              <a:rPr lang="en-US" dirty="0" smtClean="0"/>
              <a:t>of low-level </a:t>
            </a:r>
            <a:r>
              <a:rPr lang="en-US" b="1" dirty="0" smtClean="0"/>
              <a:t>Nucleus</a:t>
            </a:r>
            <a:r>
              <a:rPr lang="en-US" dirty="0" smtClean="0"/>
              <a:t> using Hoare logic based on a </a:t>
            </a:r>
            <a:r>
              <a:rPr lang="en-US" b="1" dirty="0" smtClean="0"/>
              <a:t>hardware spec</a:t>
            </a:r>
            <a:r>
              <a:rPr lang="en-US" dirty="0" smtClean="0"/>
              <a:t>.</a:t>
            </a:r>
          </a:p>
          <a:p>
            <a:r>
              <a:rPr lang="en-US" dirty="0" smtClean="0"/>
              <a:t>Verify an</a:t>
            </a:r>
            <a:r>
              <a:rPr lang="en-US" b="1" dirty="0" smtClean="0"/>
              <a:t> interface to typed assembly </a:t>
            </a:r>
            <a:r>
              <a:rPr lang="en-US" dirty="0" smtClean="0"/>
              <a:t>for end-to-end safety.</a:t>
            </a:r>
          </a:p>
        </p:txBody>
      </p:sp>
      <p:sp>
        <p:nvSpPr>
          <p:cNvPr id="14" name="Rectangle 13"/>
          <p:cNvSpPr/>
          <p:nvPr/>
        </p:nvSpPr>
        <p:spPr>
          <a:xfrm>
            <a:off x="457200" y="4800600"/>
            <a:ext cx="2895600" cy="1066800"/>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400" dirty="0" smtClean="0"/>
              <a:t>Nucleus</a:t>
            </a:r>
            <a:endParaRPr lang="en-US" sz="2400" dirty="0"/>
          </a:p>
        </p:txBody>
      </p:sp>
      <p:sp>
        <p:nvSpPr>
          <p:cNvPr id="15" name="Rectangle 14"/>
          <p:cNvSpPr/>
          <p:nvPr/>
        </p:nvSpPr>
        <p:spPr>
          <a:xfrm>
            <a:off x="457200" y="1600200"/>
            <a:ext cx="2895600" cy="2514600"/>
          </a:xfrm>
          <a:prstGeom prst="rect">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C66"/>
              </a:solidFill>
            </a:endParaRPr>
          </a:p>
        </p:txBody>
      </p:sp>
      <p:sp>
        <p:nvSpPr>
          <p:cNvPr id="16" name="Rectangle 15"/>
          <p:cNvSpPr/>
          <p:nvPr/>
        </p:nvSpPr>
        <p:spPr>
          <a:xfrm>
            <a:off x="1905000" y="2514600"/>
            <a:ext cx="1371600" cy="838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File System</a:t>
            </a:r>
            <a:endParaRPr lang="en-US" sz="2400" dirty="0"/>
          </a:p>
        </p:txBody>
      </p:sp>
      <p:sp>
        <p:nvSpPr>
          <p:cNvPr id="17" name="Rectangle 16"/>
          <p:cNvSpPr/>
          <p:nvPr/>
        </p:nvSpPr>
        <p:spPr>
          <a:xfrm>
            <a:off x="533400" y="2514600"/>
            <a:ext cx="1295400" cy="838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Drivers</a:t>
            </a:r>
            <a:endParaRPr lang="en-US" sz="2400" dirty="0"/>
          </a:p>
        </p:txBody>
      </p:sp>
      <p:sp>
        <p:nvSpPr>
          <p:cNvPr id="18" name="Rectangle 17"/>
          <p:cNvSpPr/>
          <p:nvPr/>
        </p:nvSpPr>
        <p:spPr>
          <a:xfrm>
            <a:off x="533400" y="1676400"/>
            <a:ext cx="2743200" cy="76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Applications</a:t>
            </a:r>
            <a:endParaRPr lang="en-US" sz="2400" dirty="0"/>
          </a:p>
        </p:txBody>
      </p:sp>
      <p:sp>
        <p:nvSpPr>
          <p:cNvPr id="20" name="Rectangle 19"/>
          <p:cNvSpPr/>
          <p:nvPr/>
        </p:nvSpPr>
        <p:spPr>
          <a:xfrm>
            <a:off x="533400" y="3429000"/>
            <a:ext cx="2743200"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Microkernel</a:t>
            </a:r>
            <a:endParaRPr lang="en-US" sz="2400" dirty="0"/>
          </a:p>
        </p:txBody>
      </p:sp>
      <p:sp>
        <p:nvSpPr>
          <p:cNvPr id="21" name="Down Arrow 20"/>
          <p:cNvSpPr/>
          <p:nvPr/>
        </p:nvSpPr>
        <p:spPr>
          <a:xfrm>
            <a:off x="2590800" y="4114800"/>
            <a:ext cx="304800" cy="685800"/>
          </a:xfrm>
          <a:prstGeom prst="downArrow">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29" name="Up Arrow 28"/>
          <p:cNvSpPr/>
          <p:nvPr/>
        </p:nvSpPr>
        <p:spPr>
          <a:xfrm>
            <a:off x="990600" y="4114800"/>
            <a:ext cx="304800" cy="685800"/>
          </a:xfrm>
          <a:prstGeom prst="upArrow">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457200" y="5867400"/>
            <a:ext cx="2895600" cy="2286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000" dirty="0" smtClean="0"/>
              <a:t>Hardware specification</a:t>
            </a:r>
            <a:endParaRPr lang="en-US" sz="2000" dirty="0"/>
          </a:p>
        </p:txBody>
      </p:sp>
      <p:sp>
        <p:nvSpPr>
          <p:cNvPr id="31" name="Rectangle 30"/>
          <p:cNvSpPr/>
          <p:nvPr/>
        </p:nvSpPr>
        <p:spPr>
          <a:xfrm>
            <a:off x="457200" y="4343400"/>
            <a:ext cx="2895600" cy="2286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000" dirty="0" smtClean="0"/>
              <a:t>Interface specification</a:t>
            </a:r>
            <a:endParaRPr lang="en-US" sz="2000" dirty="0"/>
          </a:p>
        </p:txBody>
      </p:sp>
      <p:sp>
        <p:nvSpPr>
          <p:cNvPr id="19" name="Slide Number Placeholder 18"/>
          <p:cNvSpPr>
            <a:spLocks noGrp="1"/>
          </p:cNvSpPr>
          <p:nvPr>
            <p:ph type="sldNum" sz="quarter" idx="12"/>
          </p:nvPr>
        </p:nvSpPr>
        <p:spPr/>
        <p:txBody>
          <a:bodyPr/>
          <a:lstStyle/>
          <a:p>
            <a:fld id="{564B49AE-0108-471B-9842-CBF24D3AA399}" type="slidenum">
              <a:rPr lang="en-US" smtClean="0"/>
              <a:pPr/>
              <a:t>41</a:t>
            </a:fld>
            <a:endParaRPr lang="en-US"/>
          </a:p>
        </p:txBody>
      </p:sp>
    </p:spTree>
    <p:extLst>
      <p:ext uri="{BB962C8B-B14F-4D97-AF65-F5344CB8AC3E}">
        <p14:creationId xmlns:p14="http://schemas.microsoft.com/office/powerpoint/2010/main" val="285000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8" grpId="0" animBg="1"/>
      <p:bldP spid="14" grpId="0" animBg="1"/>
      <p:bldP spid="15" grpId="0" animBg="1"/>
      <p:bldP spid="16" grpId="0" animBg="1"/>
      <p:bldP spid="17" grpId="0" animBg="1"/>
      <p:bldP spid="18" grpId="0" animBg="1"/>
      <p:bldP spid="20" grpId="0" animBg="1"/>
      <p:bldP spid="21" grpId="0" animBg="1"/>
      <p:bldP spid="29" grpId="0" animBg="1"/>
      <p:bldP spid="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The Verve Nucleus</a:t>
            </a:r>
            <a:endParaRPr lang="en-US" dirty="0">
              <a:solidFill>
                <a:schemeClr val="bg1"/>
              </a:solidFill>
            </a:endParaRPr>
          </a:p>
        </p:txBody>
      </p:sp>
      <p:sp>
        <p:nvSpPr>
          <p:cNvPr id="4" name="Footer Placeholder 3"/>
          <p:cNvSpPr>
            <a:spLocks noGrp="1"/>
          </p:cNvSpPr>
          <p:nvPr>
            <p:ph type="ftr" sz="quarter" idx="4294967295"/>
          </p:nvPr>
        </p:nvSpPr>
        <p:spPr/>
        <p:txBody>
          <a:bodyPr/>
          <a:lstStyle/>
          <a:p>
            <a:endParaRPr lang="en-US" dirty="0"/>
          </a:p>
        </p:txBody>
      </p:sp>
      <p:sp>
        <p:nvSpPr>
          <p:cNvPr id="5" name="Slide Number Placeholder 4"/>
          <p:cNvSpPr>
            <a:spLocks noGrp="1"/>
          </p:cNvSpPr>
          <p:nvPr>
            <p:ph type="sldNum" sz="quarter" idx="12"/>
          </p:nvPr>
        </p:nvSpPr>
        <p:spPr/>
        <p:txBody>
          <a:bodyPr/>
          <a:lstStyle/>
          <a:p>
            <a:fld id="{564B49AE-0108-471B-9842-CBF24D3AA399}" type="slidenum">
              <a:rPr lang="en-US" smtClean="0"/>
              <a:pPr/>
              <a:t>42</a:t>
            </a:fld>
            <a:endParaRPr lang="en-US"/>
          </a:p>
        </p:txBody>
      </p:sp>
      <p:grpSp>
        <p:nvGrpSpPr>
          <p:cNvPr id="18" name="Group 17"/>
          <p:cNvGrpSpPr/>
          <p:nvPr/>
        </p:nvGrpSpPr>
        <p:grpSpPr>
          <a:xfrm>
            <a:off x="381000" y="1524000"/>
            <a:ext cx="3429000" cy="4648200"/>
            <a:chOff x="381000" y="1524000"/>
            <a:chExt cx="3429000" cy="4648200"/>
          </a:xfrm>
        </p:grpSpPr>
        <p:sp>
          <p:nvSpPr>
            <p:cNvPr id="6" name="Rectangle 5"/>
            <p:cNvSpPr/>
            <p:nvPr/>
          </p:nvSpPr>
          <p:spPr>
            <a:xfrm>
              <a:off x="381000" y="4267200"/>
              <a:ext cx="3429000" cy="1905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nchorCtr="1"/>
            <a:lstStyle/>
            <a:p>
              <a:pPr algn="ctr"/>
              <a:r>
                <a:rPr lang="en-US" sz="2400" dirty="0" smtClean="0"/>
                <a:t>Verified</a:t>
              </a:r>
              <a:endParaRPr lang="en-US" sz="2400" dirty="0"/>
            </a:p>
          </p:txBody>
        </p:sp>
        <p:sp>
          <p:nvSpPr>
            <p:cNvPr id="7" name="Rectangle 6"/>
            <p:cNvSpPr/>
            <p:nvPr/>
          </p:nvSpPr>
          <p:spPr>
            <a:xfrm>
              <a:off x="381000" y="1524000"/>
              <a:ext cx="3429000" cy="2667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nchorCtr="1"/>
            <a:lstStyle/>
            <a:p>
              <a:pPr algn="ctr"/>
              <a:r>
                <a:rPr lang="en-US" sz="2400" dirty="0" smtClean="0"/>
                <a:t>Type-checked</a:t>
              </a:r>
              <a:endParaRPr lang="en-US" sz="2400" dirty="0"/>
            </a:p>
          </p:txBody>
        </p:sp>
        <p:sp>
          <p:nvSpPr>
            <p:cNvPr id="8" name="Rectangle 7"/>
            <p:cNvSpPr/>
            <p:nvPr/>
          </p:nvSpPr>
          <p:spPr>
            <a:xfrm>
              <a:off x="457200" y="4800600"/>
              <a:ext cx="2895600" cy="1066800"/>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800" dirty="0" smtClean="0"/>
                <a:t>Nucleus</a:t>
              </a:r>
              <a:endParaRPr lang="en-US" sz="2800" dirty="0"/>
            </a:p>
          </p:txBody>
        </p:sp>
        <p:sp>
          <p:nvSpPr>
            <p:cNvPr id="9" name="Rectangle 8"/>
            <p:cNvSpPr/>
            <p:nvPr/>
          </p:nvSpPr>
          <p:spPr>
            <a:xfrm>
              <a:off x="457200" y="1600200"/>
              <a:ext cx="2895600" cy="2514600"/>
            </a:xfrm>
            <a:prstGeom prst="rect">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C66"/>
                </a:solidFill>
              </a:endParaRPr>
            </a:p>
          </p:txBody>
        </p:sp>
        <p:sp>
          <p:nvSpPr>
            <p:cNvPr id="10" name="Rectangle 9"/>
            <p:cNvSpPr/>
            <p:nvPr/>
          </p:nvSpPr>
          <p:spPr>
            <a:xfrm>
              <a:off x="1905000" y="2514600"/>
              <a:ext cx="1371600" cy="838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File System</a:t>
              </a:r>
              <a:endParaRPr lang="en-US" sz="2800" dirty="0"/>
            </a:p>
          </p:txBody>
        </p:sp>
        <p:sp>
          <p:nvSpPr>
            <p:cNvPr id="11" name="Rectangle 10"/>
            <p:cNvSpPr/>
            <p:nvPr/>
          </p:nvSpPr>
          <p:spPr>
            <a:xfrm>
              <a:off x="533400" y="2514600"/>
              <a:ext cx="1295400" cy="838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Drivers</a:t>
              </a:r>
              <a:endParaRPr lang="en-US" sz="2800" dirty="0"/>
            </a:p>
          </p:txBody>
        </p:sp>
        <p:sp>
          <p:nvSpPr>
            <p:cNvPr id="12" name="Rectangle 11"/>
            <p:cNvSpPr/>
            <p:nvPr/>
          </p:nvSpPr>
          <p:spPr>
            <a:xfrm>
              <a:off x="533400" y="1676400"/>
              <a:ext cx="2743200" cy="762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Applications</a:t>
              </a:r>
              <a:endParaRPr lang="en-US" sz="2800" dirty="0"/>
            </a:p>
          </p:txBody>
        </p:sp>
        <p:sp>
          <p:nvSpPr>
            <p:cNvPr id="13" name="Rectangle 12"/>
            <p:cNvSpPr/>
            <p:nvPr/>
          </p:nvSpPr>
          <p:spPr>
            <a:xfrm>
              <a:off x="533400" y="3429000"/>
              <a:ext cx="2743200"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Microkernel</a:t>
              </a:r>
              <a:endParaRPr lang="en-US" sz="2800" dirty="0"/>
            </a:p>
          </p:txBody>
        </p:sp>
        <p:sp>
          <p:nvSpPr>
            <p:cNvPr id="14" name="Down Arrow 13"/>
            <p:cNvSpPr/>
            <p:nvPr/>
          </p:nvSpPr>
          <p:spPr>
            <a:xfrm>
              <a:off x="2590800" y="4114800"/>
              <a:ext cx="304800" cy="685800"/>
            </a:xfrm>
            <a:prstGeom prst="downArrow">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5" name="Up Arrow 14"/>
            <p:cNvSpPr/>
            <p:nvPr/>
          </p:nvSpPr>
          <p:spPr>
            <a:xfrm>
              <a:off x="990600" y="4114800"/>
              <a:ext cx="304800" cy="685800"/>
            </a:xfrm>
            <a:prstGeom prst="upArrow">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457200" y="5867400"/>
              <a:ext cx="2895600" cy="2286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000" dirty="0" smtClean="0"/>
                <a:t>Hardware specification</a:t>
              </a:r>
              <a:endParaRPr lang="en-US" sz="2000" dirty="0"/>
            </a:p>
          </p:txBody>
        </p:sp>
        <p:sp>
          <p:nvSpPr>
            <p:cNvPr id="17" name="Rectangle 16"/>
            <p:cNvSpPr/>
            <p:nvPr/>
          </p:nvSpPr>
          <p:spPr>
            <a:xfrm>
              <a:off x="457200" y="4343400"/>
              <a:ext cx="2895600" cy="2286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000" dirty="0" smtClean="0"/>
                <a:t>Interface specification</a:t>
              </a:r>
              <a:endParaRPr lang="en-US" sz="2000" dirty="0"/>
            </a:p>
          </p:txBody>
        </p:sp>
      </p:grpSp>
      <p:grpSp>
        <p:nvGrpSpPr>
          <p:cNvPr id="23" name="Group 22"/>
          <p:cNvGrpSpPr/>
          <p:nvPr/>
        </p:nvGrpSpPr>
        <p:grpSpPr>
          <a:xfrm>
            <a:off x="381000" y="1524000"/>
            <a:ext cx="8305800" cy="4648200"/>
            <a:chOff x="533400" y="4419600"/>
            <a:chExt cx="3429000" cy="1905000"/>
          </a:xfrm>
        </p:grpSpPr>
        <p:sp>
          <p:nvSpPr>
            <p:cNvPr id="19" name="Rectangle 18"/>
            <p:cNvSpPr/>
            <p:nvPr/>
          </p:nvSpPr>
          <p:spPr>
            <a:xfrm>
              <a:off x="533400" y="4419600"/>
              <a:ext cx="3429000" cy="1905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nchorCtr="1"/>
            <a:lstStyle/>
            <a:p>
              <a:pPr algn="ctr"/>
              <a:r>
                <a:rPr lang="en-US" sz="5400" dirty="0" smtClean="0"/>
                <a:t>Verified</a:t>
              </a:r>
              <a:endParaRPr lang="en-US" sz="5400" dirty="0"/>
            </a:p>
          </p:txBody>
        </p:sp>
        <p:sp>
          <p:nvSpPr>
            <p:cNvPr id="20" name="Rectangle 19"/>
            <p:cNvSpPr/>
            <p:nvPr/>
          </p:nvSpPr>
          <p:spPr>
            <a:xfrm>
              <a:off x="609600" y="4953000"/>
              <a:ext cx="2895600" cy="1066800"/>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6600" dirty="0"/>
            </a:p>
          </p:txBody>
        </p:sp>
        <p:sp>
          <p:nvSpPr>
            <p:cNvPr id="21" name="Rectangle 20"/>
            <p:cNvSpPr/>
            <p:nvPr/>
          </p:nvSpPr>
          <p:spPr>
            <a:xfrm>
              <a:off x="609600" y="6019800"/>
              <a:ext cx="2895600" cy="2286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4800" dirty="0"/>
            </a:p>
          </p:txBody>
        </p:sp>
        <p:sp>
          <p:nvSpPr>
            <p:cNvPr id="22" name="Rectangle 21"/>
            <p:cNvSpPr/>
            <p:nvPr/>
          </p:nvSpPr>
          <p:spPr>
            <a:xfrm>
              <a:off x="609600" y="4495800"/>
              <a:ext cx="2895600" cy="2286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4000" dirty="0" smtClean="0">
                  <a:solidFill>
                    <a:srgbClr val="990000"/>
                  </a:solidFill>
                </a:rPr>
                <a:t>Interface specification</a:t>
              </a:r>
              <a:endParaRPr lang="en-US" sz="4000" dirty="0">
                <a:solidFill>
                  <a:srgbClr val="990000"/>
                </a:solidFill>
              </a:endParaRPr>
            </a:p>
          </p:txBody>
        </p:sp>
      </p:grpSp>
      <p:sp>
        <p:nvSpPr>
          <p:cNvPr id="41" name="Rectangle 40"/>
          <p:cNvSpPr/>
          <p:nvPr/>
        </p:nvSpPr>
        <p:spPr>
          <a:xfrm>
            <a:off x="565573" y="4876800"/>
            <a:ext cx="7013787" cy="1109472"/>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4800" dirty="0"/>
          </a:p>
        </p:txBody>
      </p:sp>
      <p:pic>
        <p:nvPicPr>
          <p:cNvPr id="42" name="Picture 2" descr="C:\Users\t-jeany\AppData\Local\Microsoft\Windows\Temporary Internet Files\Content.IE5\E31OD4QW\MM900283706[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994" y="4960871"/>
            <a:ext cx="1137611" cy="878408"/>
          </a:xfrm>
          <a:prstGeom prst="rect">
            <a:avLst/>
          </a:prstGeom>
          <a:noFill/>
          <a:extLst>
            <a:ext uri="{909E8E84-426E-40dd-AFC4-6F175D3DCCD1}">
              <a14:hiddenFill xmlns="" xmlns:a14="http://schemas.microsoft.com/office/drawing/2010/main">
                <a:solidFill>
                  <a:srgbClr val="FFFFFF"/>
                </a:solidFill>
              </a14:hiddenFill>
            </a:ext>
          </a:extLst>
        </p:spPr>
      </p:pic>
      <p:sp>
        <p:nvSpPr>
          <p:cNvPr id="43" name="TextBox 42"/>
          <p:cNvSpPr txBox="1"/>
          <p:nvPr/>
        </p:nvSpPr>
        <p:spPr>
          <a:xfrm>
            <a:off x="2133600" y="5046132"/>
            <a:ext cx="2133600" cy="707886"/>
          </a:xfrm>
          <a:prstGeom prst="rect">
            <a:avLst/>
          </a:prstGeom>
          <a:noFill/>
        </p:spPr>
        <p:txBody>
          <a:bodyPr wrap="square" rtlCol="0">
            <a:spAutoFit/>
          </a:bodyPr>
          <a:lstStyle/>
          <a:p>
            <a:r>
              <a:rPr lang="en-US" sz="2000" dirty="0" smtClean="0">
                <a:solidFill>
                  <a:schemeClr val="bg1">
                    <a:lumMod val="95000"/>
                  </a:schemeClr>
                </a:solidFill>
              </a:rPr>
              <a:t>    x86 instructions</a:t>
            </a:r>
          </a:p>
          <a:p>
            <a:r>
              <a:rPr lang="en-US" sz="2000" dirty="0" smtClean="0">
                <a:solidFill>
                  <a:schemeClr val="bg1">
                    <a:lumMod val="95000"/>
                  </a:schemeClr>
                </a:solidFill>
              </a:rPr>
              <a:t>Memory bounds</a:t>
            </a:r>
            <a:endParaRPr lang="en-US" sz="2000" dirty="0">
              <a:solidFill>
                <a:schemeClr val="bg1">
                  <a:lumMod val="95000"/>
                </a:schemeClr>
              </a:solidFill>
            </a:endParaRPr>
          </a:p>
        </p:txBody>
      </p:sp>
      <p:pic>
        <p:nvPicPr>
          <p:cNvPr id="44" name="Picture 7" descr="C:\Users\t-jeany\AppData\Local\Microsoft\Windows\Temporary Internet Files\Content.IE5\39F8QC53\MC90043156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752" y="4912106"/>
            <a:ext cx="838200" cy="843788"/>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9" descr="C:\Users\t-jeany\AppData\Local\Microsoft\Windows\Temporary Internet Files\Content.IE5\39F8QC53\MC90036059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5187" y="5057012"/>
            <a:ext cx="1003350" cy="477952"/>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21" descr="C:\Users\t-jeany\AppData\Local\Microsoft\Windows\Temporary Internet Files\Content.IE5\E31OD4QW\MC900412766[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026494" y="5019000"/>
            <a:ext cx="431679" cy="553976"/>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Box 46"/>
          <p:cNvSpPr txBox="1"/>
          <p:nvPr/>
        </p:nvSpPr>
        <p:spPr>
          <a:xfrm>
            <a:off x="5635190" y="5593771"/>
            <a:ext cx="1391304" cy="400110"/>
          </a:xfrm>
          <a:prstGeom prst="rect">
            <a:avLst/>
          </a:prstGeom>
          <a:noFill/>
        </p:spPr>
        <p:txBody>
          <a:bodyPr wrap="square" rtlCol="0">
            <a:spAutoFit/>
          </a:bodyPr>
          <a:lstStyle/>
          <a:p>
            <a:pPr algn="ctr"/>
            <a:r>
              <a:rPr lang="en-US" sz="2000" dirty="0" smtClean="0">
                <a:solidFill>
                  <a:schemeClr val="bg1">
                    <a:lumMod val="95000"/>
                  </a:schemeClr>
                </a:solidFill>
              </a:rPr>
              <a:t>Devices</a:t>
            </a:r>
            <a:endParaRPr lang="en-US" sz="2000" dirty="0">
              <a:solidFill>
                <a:schemeClr val="bg1">
                  <a:lumMod val="95000"/>
                </a:schemeClr>
              </a:solidFill>
            </a:endParaRPr>
          </a:p>
        </p:txBody>
      </p:sp>
      <p:sp>
        <p:nvSpPr>
          <p:cNvPr id="48" name="Rectangle 47"/>
          <p:cNvSpPr/>
          <p:nvPr/>
        </p:nvSpPr>
        <p:spPr>
          <a:xfrm>
            <a:off x="750455" y="2933700"/>
            <a:ext cx="1676400" cy="12573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lumMod val="95000"/>
                  </a:schemeClr>
                </a:solidFill>
              </a:rPr>
              <a:t>GC Heap</a:t>
            </a:r>
            <a:endParaRPr lang="en-US" sz="3200" dirty="0">
              <a:solidFill>
                <a:schemeClr val="bg1">
                  <a:lumMod val="95000"/>
                </a:schemeClr>
              </a:solidFill>
            </a:endParaRPr>
          </a:p>
        </p:txBody>
      </p:sp>
      <p:sp>
        <p:nvSpPr>
          <p:cNvPr id="49" name="TextBox 48"/>
          <p:cNvSpPr txBox="1"/>
          <p:nvPr/>
        </p:nvSpPr>
        <p:spPr>
          <a:xfrm>
            <a:off x="598054" y="4199692"/>
            <a:ext cx="2133511" cy="677108"/>
          </a:xfrm>
          <a:prstGeom prst="rect">
            <a:avLst/>
          </a:prstGeom>
          <a:noFill/>
        </p:spPr>
        <p:txBody>
          <a:bodyPr wrap="square" rtlCol="0">
            <a:spAutoFit/>
          </a:bodyPr>
          <a:lstStyle/>
          <a:p>
            <a:r>
              <a:rPr lang="en-US" sz="2000" dirty="0" smtClean="0">
                <a:solidFill>
                  <a:schemeClr val="bg1">
                    <a:lumMod val="95000"/>
                  </a:schemeClr>
                </a:solidFill>
              </a:rPr>
              <a:t>Allocator and GC</a:t>
            </a:r>
          </a:p>
          <a:p>
            <a:r>
              <a:rPr lang="en-US" dirty="0" smtClean="0">
                <a:solidFill>
                  <a:schemeClr val="bg1">
                    <a:lumMod val="95000"/>
                  </a:schemeClr>
                </a:solidFill>
              </a:rPr>
              <a:t>[POPL </a:t>
            </a:r>
            <a:r>
              <a:rPr lang="en-US" dirty="0" smtClean="0">
                <a:solidFill>
                  <a:schemeClr val="bg1">
                    <a:lumMod val="95000"/>
                  </a:schemeClr>
                </a:solidFill>
              </a:rPr>
              <a:t>2009]</a:t>
            </a:r>
            <a:endParaRPr lang="en-US" dirty="0">
              <a:solidFill>
                <a:schemeClr val="bg1">
                  <a:lumMod val="95000"/>
                </a:schemeClr>
              </a:solidFill>
            </a:endParaRPr>
          </a:p>
        </p:txBody>
      </p:sp>
      <p:sp>
        <p:nvSpPr>
          <p:cNvPr id="50" name="Rectangle 49"/>
          <p:cNvSpPr/>
          <p:nvPr/>
        </p:nvSpPr>
        <p:spPr>
          <a:xfrm>
            <a:off x="2875844" y="2970083"/>
            <a:ext cx="324556" cy="1143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51" name="Rectangle 50"/>
          <p:cNvSpPr/>
          <p:nvPr/>
        </p:nvSpPr>
        <p:spPr>
          <a:xfrm>
            <a:off x="3280540" y="2962661"/>
            <a:ext cx="324556" cy="838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52" name="Rectangle 51"/>
          <p:cNvSpPr/>
          <p:nvPr/>
        </p:nvSpPr>
        <p:spPr>
          <a:xfrm>
            <a:off x="3676290" y="2962661"/>
            <a:ext cx="324556" cy="1143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53" name="Rectangle 52"/>
          <p:cNvSpPr/>
          <p:nvPr/>
        </p:nvSpPr>
        <p:spPr>
          <a:xfrm>
            <a:off x="4076700" y="2962275"/>
            <a:ext cx="324556" cy="148697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54" name="TextBox 53"/>
          <p:cNvSpPr txBox="1"/>
          <p:nvPr/>
        </p:nvSpPr>
        <p:spPr>
          <a:xfrm>
            <a:off x="2828013" y="4481143"/>
            <a:ext cx="1608668" cy="400110"/>
          </a:xfrm>
          <a:prstGeom prst="rect">
            <a:avLst/>
          </a:prstGeom>
          <a:noFill/>
        </p:spPr>
        <p:txBody>
          <a:bodyPr wrap="square" rtlCol="0">
            <a:spAutoFit/>
          </a:bodyPr>
          <a:lstStyle/>
          <a:p>
            <a:pPr algn="ctr"/>
            <a:r>
              <a:rPr lang="en-US" sz="2000" dirty="0" smtClean="0">
                <a:solidFill>
                  <a:schemeClr val="bg1">
                    <a:lumMod val="95000"/>
                  </a:schemeClr>
                </a:solidFill>
              </a:rPr>
              <a:t>Stacks</a:t>
            </a:r>
            <a:endParaRPr lang="en-US" dirty="0">
              <a:solidFill>
                <a:schemeClr val="bg1">
                  <a:lumMod val="95000"/>
                </a:schemeClr>
              </a:solidFill>
            </a:endParaRPr>
          </a:p>
        </p:txBody>
      </p:sp>
      <p:sp>
        <p:nvSpPr>
          <p:cNvPr id="55" name="Rectangle 54"/>
          <p:cNvSpPr/>
          <p:nvPr/>
        </p:nvSpPr>
        <p:spPr>
          <a:xfrm>
            <a:off x="4866519" y="2952765"/>
            <a:ext cx="2555841" cy="103964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2"/>
                </a:solidFill>
              </a:rPr>
              <a:t>Interrupt table</a:t>
            </a:r>
            <a:endParaRPr lang="en-US" sz="3200" dirty="0">
              <a:solidFill>
                <a:schemeClr val="bg2"/>
              </a:solidFill>
            </a:endParaRPr>
          </a:p>
        </p:txBody>
      </p:sp>
      <p:sp>
        <p:nvSpPr>
          <p:cNvPr id="56" name="Rectangle 55"/>
          <p:cNvSpPr/>
          <p:nvPr/>
        </p:nvSpPr>
        <p:spPr>
          <a:xfrm>
            <a:off x="4880349" y="4667310"/>
            <a:ext cx="2553019" cy="2094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57" name="TextBox 56"/>
          <p:cNvSpPr txBox="1"/>
          <p:nvPr/>
        </p:nvSpPr>
        <p:spPr>
          <a:xfrm>
            <a:off x="4750756" y="3996090"/>
            <a:ext cx="2732157" cy="400110"/>
          </a:xfrm>
          <a:prstGeom prst="rect">
            <a:avLst/>
          </a:prstGeom>
          <a:noFill/>
        </p:spPr>
        <p:txBody>
          <a:bodyPr wrap="square" rtlCol="0">
            <a:spAutoFit/>
          </a:bodyPr>
          <a:lstStyle/>
          <a:p>
            <a:pPr algn="ctr"/>
            <a:r>
              <a:rPr lang="en-US" sz="2000" dirty="0" smtClean="0">
                <a:solidFill>
                  <a:schemeClr val="bg1">
                    <a:lumMod val="95000"/>
                  </a:schemeClr>
                </a:solidFill>
              </a:rPr>
              <a:t>Interrupt/error handling</a:t>
            </a:r>
            <a:endParaRPr lang="en-US" dirty="0">
              <a:solidFill>
                <a:schemeClr val="bg1">
                  <a:lumMod val="95000"/>
                </a:schemeClr>
              </a:solidFill>
            </a:endParaRPr>
          </a:p>
        </p:txBody>
      </p:sp>
      <p:sp>
        <p:nvSpPr>
          <p:cNvPr id="58" name="Rectangle 57"/>
          <p:cNvSpPr/>
          <p:nvPr/>
        </p:nvSpPr>
        <p:spPr>
          <a:xfrm>
            <a:off x="561975" y="1714500"/>
            <a:ext cx="7013787" cy="55778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4000" dirty="0" smtClean="0">
                <a:solidFill>
                  <a:schemeClr val="bg2"/>
                </a:solidFill>
              </a:rPr>
              <a:t>Interface specification</a:t>
            </a:r>
            <a:endParaRPr lang="en-US" sz="4000" dirty="0">
              <a:solidFill>
                <a:schemeClr val="bg2"/>
              </a:solidFill>
            </a:endParaRPr>
          </a:p>
        </p:txBody>
      </p:sp>
    </p:spTree>
    <p:extLst>
      <p:ext uri="{BB962C8B-B14F-4D97-AF65-F5344CB8AC3E}">
        <p14:creationId xmlns:p14="http://schemas.microsoft.com/office/powerpoint/2010/main" val="277111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8"/>
                                        </p:tgtEl>
                                      </p:cBhvr>
                                      <p:by x="240000" y="240000"/>
                                    </p:animScale>
                                  </p:childTnLst>
                                </p:cTn>
                              </p:par>
                              <p:par>
                                <p:cTn id="7" presetID="50" presetClass="path" presetSubtype="0" accel="50000" decel="50000" fill="hold" nodeType="withEffect">
                                  <p:stCondLst>
                                    <p:cond delay="0"/>
                                  </p:stCondLst>
                                  <p:childTnLst>
                                    <p:animMotion origin="layout" path="M 3.33333E-6 -2.0444E-6 L 0.13541 -2.0444E-6 C 0.196 -2.0444E-6 0.27083 -0.12118 0.27083 -0.21993 L 0.27083 -0.43848 " pathEditMode="relative" rAng="0" ptsTypes="FfFF">
                                      <p:cBhvr>
                                        <p:cTn id="8" dur="2000" fill="hold"/>
                                        <p:tgtEl>
                                          <p:spTgt spid="18"/>
                                        </p:tgtEl>
                                        <p:attrNameLst>
                                          <p:attrName>ppt_x</p:attrName>
                                          <p:attrName>ppt_y</p:attrName>
                                        </p:attrNameLst>
                                      </p:cBhvr>
                                      <p:rCtr x="13542" y="-21924"/>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3000"/>
                            </p:stCondLst>
                            <p:childTnLst>
                              <p:par>
                                <p:cTn id="18" presetID="1" presetClass="entr" presetSubtype="0"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p:bldP spid="47" grpId="0"/>
      <p:bldP spid="48" grpId="0" animBg="1"/>
      <p:bldP spid="49" grpId="0"/>
      <p:bldP spid="50" grpId="0" animBg="1"/>
      <p:bldP spid="51" grpId="0" animBg="1"/>
      <p:bldP spid="52" grpId="0" animBg="1"/>
      <p:bldP spid="53" grpId="0" animBg="1"/>
      <p:bldP spid="54" grpId="0"/>
      <p:bldP spid="55" grpId="0" animBg="1"/>
      <p:bldP spid="56" grpId="0" animBg="1"/>
      <p:bldP spid="57" grpId="0"/>
      <p:bldP spid="5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3000"/>
            <a:ext cx="9144000" cy="5715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dirty="0" smtClean="0">
                <a:solidFill>
                  <a:schemeClr val="bg1"/>
                </a:solidFill>
              </a:rPr>
              <a:t>Thread Context Invariant</a:t>
            </a:r>
            <a:endParaRPr lang="en-US" dirty="0">
              <a:solidFill>
                <a:schemeClr val="bg1"/>
              </a:solidFill>
            </a:endParaRPr>
          </a:p>
        </p:txBody>
      </p:sp>
      <p:sp>
        <p:nvSpPr>
          <p:cNvPr id="3" name="Content Placeholder 2"/>
          <p:cNvSpPr>
            <a:spLocks noGrp="1"/>
          </p:cNvSpPr>
          <p:nvPr>
            <p:ph idx="1"/>
          </p:nvPr>
        </p:nvSpPr>
        <p:spPr>
          <a:xfrm>
            <a:off x="228600" y="1600200"/>
            <a:ext cx="8686800" cy="4525963"/>
          </a:xfrm>
        </p:spPr>
        <p:txBody>
          <a:bodyPr>
            <a:noAutofit/>
          </a:bodyPr>
          <a:lstStyle/>
          <a:p>
            <a:pPr marL="0" indent="0">
              <a:buNone/>
            </a:pPr>
            <a:r>
              <a:rPr lang="en-US" sz="2400" b="1" dirty="0" smtClean="0">
                <a:solidFill>
                  <a:srgbClr val="99CCFF"/>
                </a:solidFill>
                <a:latin typeface="Courier New" pitchFamily="49" charset="0"/>
                <a:cs typeface="Courier New" pitchFamily="49" charset="0"/>
              </a:rPr>
              <a:t>function</a:t>
            </a:r>
            <a:r>
              <a:rPr lang="en-US" sz="2400" b="1" dirty="0" smtClean="0">
                <a:solidFill>
                  <a:schemeClr val="bg2"/>
                </a:solidFill>
                <a:latin typeface="Courier New" pitchFamily="49" charset="0"/>
                <a:cs typeface="Courier New" pitchFamily="49" charset="0"/>
              </a:rPr>
              <a:t> </a:t>
            </a:r>
            <a:r>
              <a:rPr lang="en-US" sz="2400" b="1" dirty="0" err="1" smtClean="0">
                <a:solidFill>
                  <a:srgbClr val="CCFF66"/>
                </a:solidFill>
                <a:latin typeface="Courier New" pitchFamily="49" charset="0"/>
                <a:cs typeface="Courier New" pitchFamily="49" charset="0"/>
              </a:rPr>
              <a:t>StateInv</a:t>
            </a:r>
            <a:endParaRPr lang="en-US" sz="2400" b="1" dirty="0" smtClean="0">
              <a:solidFill>
                <a:srgbClr val="CCFF66"/>
              </a:solidFill>
              <a:latin typeface="Courier New" pitchFamily="49" charset="0"/>
              <a:cs typeface="Courier New" pitchFamily="49" charset="0"/>
            </a:endParaRPr>
          </a:p>
          <a:p>
            <a:pPr marL="0" indent="0">
              <a:buNone/>
            </a:pPr>
            <a:r>
              <a:rPr lang="en-US" sz="2400" b="1" dirty="0" smtClean="0">
                <a:solidFill>
                  <a:srgbClr val="CCFF66"/>
                </a:solidFill>
                <a:latin typeface="Courier New" pitchFamily="49" charset="0"/>
                <a:cs typeface="Courier New" pitchFamily="49" charset="0"/>
              </a:rPr>
              <a:t>  </a:t>
            </a:r>
            <a:r>
              <a:rPr lang="en-US" sz="2400" b="1" dirty="0" smtClean="0">
                <a:solidFill>
                  <a:schemeClr val="bg2"/>
                </a:solidFill>
                <a:latin typeface="Courier New" pitchFamily="49" charset="0"/>
                <a:cs typeface="Courier New" pitchFamily="49" charset="0"/>
              </a:rPr>
              <a:t>(s</a:t>
            </a:r>
            <a:r>
              <a:rPr lang="en-US" sz="2400" b="1" dirty="0" smtClean="0">
                <a:solidFill>
                  <a:srgbClr val="FF5050"/>
                </a:solidFill>
                <a:latin typeface="Courier New" pitchFamily="49" charset="0"/>
                <a:cs typeface="Courier New" pitchFamily="49" charset="0"/>
              </a:rPr>
              <a:t>:StackID</a:t>
            </a:r>
            <a:r>
              <a:rPr lang="en-US" sz="2400" b="1" dirty="0" smtClean="0">
                <a:solidFill>
                  <a:schemeClr val="bg2"/>
                </a:solidFill>
                <a:latin typeface="Courier New" pitchFamily="49" charset="0"/>
                <a:cs typeface="Courier New" pitchFamily="49" charset="0"/>
              </a:rPr>
              <a:t>, </a:t>
            </a:r>
            <a:r>
              <a:rPr lang="en-US" sz="2400" b="1" dirty="0" err="1" smtClean="0">
                <a:solidFill>
                  <a:schemeClr val="bg2"/>
                </a:solidFill>
                <a:latin typeface="Courier New" pitchFamily="49" charset="0"/>
                <a:cs typeface="Courier New" pitchFamily="49" charset="0"/>
              </a:rPr>
              <a:t>state</a:t>
            </a:r>
            <a:r>
              <a:rPr lang="en-US" sz="2400" b="1" dirty="0" err="1" smtClean="0">
                <a:solidFill>
                  <a:srgbClr val="FF5050"/>
                </a:solidFill>
                <a:latin typeface="Courier New" pitchFamily="49" charset="0"/>
                <a:cs typeface="Courier New" pitchFamily="49" charset="0"/>
              </a:rPr>
              <a:t>:StackState</a:t>
            </a:r>
            <a:r>
              <a:rPr lang="en-US" sz="2400" b="1" dirty="0" smtClean="0">
                <a:solidFill>
                  <a:schemeClr val="bg2"/>
                </a:solidFill>
                <a:latin typeface="Courier New" pitchFamily="49" charset="0"/>
                <a:cs typeface="Courier New" pitchFamily="49" charset="0"/>
              </a:rPr>
              <a:t>, …)</a:t>
            </a:r>
          </a:p>
          <a:p>
            <a:pPr marL="0" indent="0">
              <a:buNone/>
            </a:pPr>
            <a:r>
              <a:rPr lang="en-US" sz="2400" b="1" dirty="0" smtClean="0">
                <a:solidFill>
                  <a:schemeClr val="bg2"/>
                </a:solidFill>
                <a:latin typeface="Courier New" pitchFamily="49" charset="0"/>
                <a:cs typeface="Courier New" pitchFamily="49" charset="0"/>
              </a:rPr>
              <a:t>   </a:t>
            </a:r>
            <a:r>
              <a:rPr lang="en-US" sz="2400" b="1" dirty="0" smtClean="0">
                <a:solidFill>
                  <a:srgbClr val="99CCFF"/>
                </a:solidFill>
                <a:latin typeface="Courier New" pitchFamily="49" charset="0"/>
                <a:cs typeface="Courier New" pitchFamily="49" charset="0"/>
              </a:rPr>
              <a:t>returns</a:t>
            </a:r>
            <a:r>
              <a:rPr lang="en-US" sz="2400" b="1" dirty="0" smtClean="0">
                <a:solidFill>
                  <a:schemeClr val="bg2"/>
                </a:solidFill>
                <a:latin typeface="Courier New" pitchFamily="49" charset="0"/>
                <a:cs typeface="Courier New" pitchFamily="49" charset="0"/>
              </a:rPr>
              <a:t>(</a:t>
            </a:r>
            <a:r>
              <a:rPr lang="en-US" sz="2400" b="1" dirty="0" err="1" smtClean="0">
                <a:solidFill>
                  <a:schemeClr val="bg2"/>
                </a:solidFill>
                <a:latin typeface="Courier New" pitchFamily="49" charset="0"/>
                <a:cs typeface="Courier New" pitchFamily="49" charset="0"/>
              </a:rPr>
              <a:t>bool</a:t>
            </a:r>
            <a:r>
              <a:rPr lang="en-US" sz="2400" b="1" dirty="0" smtClean="0">
                <a:solidFill>
                  <a:schemeClr val="bg2"/>
                </a:solidFill>
                <a:latin typeface="Courier New" pitchFamily="49" charset="0"/>
                <a:cs typeface="Courier New" pitchFamily="49" charset="0"/>
              </a:rPr>
              <a:t>) {</a:t>
            </a:r>
            <a:endParaRPr lang="en-US" sz="2400" b="1" dirty="0">
              <a:solidFill>
                <a:schemeClr val="bg2"/>
              </a:solidFill>
              <a:latin typeface="Courier New" pitchFamily="49" charset="0"/>
              <a:cs typeface="Courier New" pitchFamily="49" charset="0"/>
            </a:endParaRPr>
          </a:p>
          <a:p>
            <a:pPr marL="228600" indent="0">
              <a:buNone/>
            </a:pPr>
            <a:r>
              <a:rPr lang="en-US" sz="2400" b="1" dirty="0" smtClean="0">
                <a:solidFill>
                  <a:schemeClr val="bg2"/>
                </a:solidFill>
                <a:latin typeface="Courier New" pitchFamily="49" charset="0"/>
                <a:cs typeface="Courier New" pitchFamily="49" charset="0"/>
              </a:rPr>
              <a:t>   (</a:t>
            </a:r>
            <a:r>
              <a:rPr lang="en-US" sz="2400" b="1" dirty="0" smtClean="0">
                <a:solidFill>
                  <a:srgbClr val="CCFF66"/>
                </a:solidFill>
                <a:latin typeface="Courier New" pitchFamily="49" charset="0"/>
                <a:cs typeface="Courier New" pitchFamily="49" charset="0"/>
              </a:rPr>
              <a:t>!</a:t>
            </a:r>
            <a:r>
              <a:rPr lang="en-US" sz="2400" b="1" dirty="0" err="1" smtClean="0">
                <a:solidFill>
                  <a:srgbClr val="CCFF66"/>
                </a:solidFill>
                <a:latin typeface="Courier New" pitchFamily="49" charset="0"/>
                <a:cs typeface="Courier New" pitchFamily="49" charset="0"/>
              </a:rPr>
              <a:t>IsEmpty</a:t>
            </a:r>
            <a:r>
              <a:rPr lang="en-US" sz="2400" b="1" dirty="0" smtClean="0">
                <a:solidFill>
                  <a:schemeClr val="bg2"/>
                </a:solidFill>
                <a:latin typeface="Courier New" pitchFamily="49" charset="0"/>
                <a:cs typeface="Courier New" pitchFamily="49" charset="0"/>
              </a:rPr>
              <a:t>(state) </a:t>
            </a:r>
            <a:r>
              <a:rPr lang="en-US" sz="2400" b="1" dirty="0" smtClean="0">
                <a:solidFill>
                  <a:schemeClr val="bg2"/>
                </a:solidFill>
                <a:latin typeface="Courier New" pitchFamily="49" charset="0"/>
                <a:cs typeface="Courier New" pitchFamily="49" charset="0"/>
                <a:sym typeface="Wingdings" pitchFamily="2" charset="2"/>
              </a:rPr>
              <a:t></a:t>
            </a:r>
            <a:r>
              <a:rPr lang="en-US" sz="2400" b="1" dirty="0" smtClean="0">
                <a:solidFill>
                  <a:schemeClr val="bg2"/>
                </a:solidFill>
                <a:latin typeface="Courier New" pitchFamily="49" charset="0"/>
                <a:cs typeface="Courier New" pitchFamily="49" charset="0"/>
              </a:rPr>
              <a:t>  …</a:t>
            </a:r>
            <a:br>
              <a:rPr lang="en-US" sz="2400" b="1" dirty="0" smtClean="0">
                <a:solidFill>
                  <a:schemeClr val="bg2"/>
                </a:solidFill>
                <a:latin typeface="Courier New" pitchFamily="49" charset="0"/>
                <a:cs typeface="Courier New" pitchFamily="49" charset="0"/>
              </a:rPr>
            </a:br>
            <a:r>
              <a:rPr lang="en-US" sz="2400" b="1" dirty="0" smtClean="0">
                <a:solidFill>
                  <a:schemeClr val="bg2"/>
                </a:solidFill>
                <a:latin typeface="Courier New" pitchFamily="49" charset="0"/>
                <a:cs typeface="Courier New" pitchFamily="49" charset="0"/>
              </a:rPr>
              <a:t>&amp;&amp; (</a:t>
            </a:r>
            <a:r>
              <a:rPr lang="en-US" sz="2400" b="1" dirty="0" err="1" smtClean="0">
                <a:solidFill>
                  <a:srgbClr val="CCFF66"/>
                </a:solidFill>
                <a:latin typeface="Courier New" pitchFamily="49" charset="0"/>
                <a:cs typeface="Courier New" pitchFamily="49" charset="0"/>
              </a:rPr>
              <a:t>IsInterrupted</a:t>
            </a:r>
            <a:r>
              <a:rPr lang="en-US" sz="2400" b="1" dirty="0" smtClean="0">
                <a:solidFill>
                  <a:schemeClr val="bg2"/>
                </a:solidFill>
                <a:latin typeface="Courier New" pitchFamily="49" charset="0"/>
                <a:cs typeface="Courier New" pitchFamily="49" charset="0"/>
              </a:rPr>
              <a:t>(state) </a:t>
            </a:r>
            <a:r>
              <a:rPr lang="en-US" sz="2400" b="1" dirty="0" smtClean="0">
                <a:solidFill>
                  <a:schemeClr val="bg2"/>
                </a:solidFill>
                <a:latin typeface="Courier New" pitchFamily="49" charset="0"/>
                <a:cs typeface="Courier New" pitchFamily="49" charset="0"/>
                <a:sym typeface="Wingdings" pitchFamily="2" charset="2"/>
              </a:rPr>
              <a:t></a:t>
            </a:r>
            <a:r>
              <a:rPr lang="en-US" sz="2400" b="1" dirty="0" smtClean="0">
                <a:solidFill>
                  <a:schemeClr val="bg2"/>
                </a:solidFill>
                <a:latin typeface="Courier New" pitchFamily="49" charset="0"/>
                <a:cs typeface="Courier New" pitchFamily="49" charset="0"/>
              </a:rPr>
              <a:t> …</a:t>
            </a:r>
          </a:p>
          <a:p>
            <a:pPr marL="228600" indent="0">
              <a:buNone/>
            </a:pPr>
            <a:r>
              <a:rPr lang="en-US" sz="2400" b="1" dirty="0">
                <a:solidFill>
                  <a:schemeClr val="bg2"/>
                </a:solidFill>
                <a:latin typeface="Courier New" pitchFamily="49" charset="0"/>
                <a:cs typeface="Courier New" pitchFamily="49" charset="0"/>
              </a:rPr>
              <a:t>&amp;&amp; (</a:t>
            </a:r>
            <a:r>
              <a:rPr lang="en-US" sz="2400" b="1" dirty="0" err="1" smtClean="0">
                <a:solidFill>
                  <a:srgbClr val="CCFF66"/>
                </a:solidFill>
                <a:latin typeface="Courier New" pitchFamily="49" charset="0"/>
                <a:cs typeface="Courier New" pitchFamily="49" charset="0"/>
              </a:rPr>
              <a:t>IsYielded</a:t>
            </a:r>
            <a:r>
              <a:rPr lang="en-US" sz="2400" b="1" dirty="0" smtClean="0">
                <a:solidFill>
                  <a:schemeClr val="bg2"/>
                </a:solidFill>
                <a:latin typeface="Courier New" pitchFamily="49" charset="0"/>
                <a:cs typeface="Courier New" pitchFamily="49" charset="0"/>
              </a:rPr>
              <a:t>(state</a:t>
            </a:r>
            <a:r>
              <a:rPr lang="en-US" sz="2400" b="1" dirty="0">
                <a:solidFill>
                  <a:schemeClr val="bg2"/>
                </a:solidFill>
                <a:latin typeface="Courier New" pitchFamily="49" charset="0"/>
                <a:cs typeface="Courier New" pitchFamily="49" charset="0"/>
              </a:rPr>
              <a:t>) </a:t>
            </a:r>
            <a:r>
              <a:rPr lang="en-US" sz="2400" b="1" dirty="0">
                <a:solidFill>
                  <a:schemeClr val="bg2"/>
                </a:solidFill>
                <a:latin typeface="Courier New" pitchFamily="49" charset="0"/>
                <a:cs typeface="Courier New" pitchFamily="49" charset="0"/>
                <a:sym typeface="Wingdings" pitchFamily="2" charset="2"/>
              </a:rPr>
              <a:t></a:t>
            </a:r>
            <a:r>
              <a:rPr lang="en-US" sz="2400" b="1" dirty="0">
                <a:solidFill>
                  <a:schemeClr val="bg2"/>
                </a:solidFill>
                <a:latin typeface="Courier New" pitchFamily="49" charset="0"/>
                <a:cs typeface="Courier New" pitchFamily="49" charset="0"/>
              </a:rPr>
              <a:t> …</a:t>
            </a:r>
          </a:p>
          <a:p>
            <a:pPr marL="228600" indent="0">
              <a:buNone/>
            </a:pPr>
            <a:r>
              <a:rPr lang="en-US" sz="2400" b="1" dirty="0" smtClean="0">
                <a:solidFill>
                  <a:schemeClr val="bg2"/>
                </a:solidFill>
                <a:latin typeface="Courier New" pitchFamily="49" charset="0"/>
                <a:cs typeface="Courier New" pitchFamily="49" charset="0"/>
              </a:rPr>
              <a:t>	&amp;&amp; state == </a:t>
            </a:r>
            <a:r>
              <a:rPr lang="en-US" sz="2400" b="1" dirty="0" err="1" smtClean="0">
                <a:solidFill>
                  <a:srgbClr val="CCFF66"/>
                </a:solidFill>
                <a:latin typeface="Courier New" pitchFamily="49" charset="0"/>
                <a:cs typeface="Courier New" pitchFamily="49" charset="0"/>
              </a:rPr>
              <a:t>StackYielded</a:t>
            </a:r>
            <a:r>
              <a:rPr lang="en-US" sz="2400" b="1" dirty="0" smtClean="0">
                <a:solidFill>
                  <a:schemeClr val="bg2"/>
                </a:solidFill>
                <a:latin typeface="Courier New" pitchFamily="49" charset="0"/>
                <a:cs typeface="Courier New" pitchFamily="49" charset="0"/>
              </a:rPr>
              <a:t>(</a:t>
            </a:r>
          </a:p>
          <a:p>
            <a:pPr marL="228600" indent="0">
              <a:buNone/>
            </a:pPr>
            <a:r>
              <a:rPr lang="en-US" sz="2400" b="1" dirty="0" smtClean="0">
                <a:solidFill>
                  <a:schemeClr val="bg2"/>
                </a:solidFill>
                <a:latin typeface="Courier New" pitchFamily="49" charset="0"/>
                <a:cs typeface="Courier New" pitchFamily="49" charset="0"/>
              </a:rPr>
              <a:t>		  </a:t>
            </a:r>
            <a:r>
              <a:rPr lang="en-US" sz="2400" b="1" dirty="0" err="1" smtClean="0">
                <a:solidFill>
                  <a:srgbClr val="CCFF66"/>
                </a:solidFill>
                <a:latin typeface="Courier New" pitchFamily="49" charset="0"/>
                <a:cs typeface="Courier New" pitchFamily="49" charset="0"/>
              </a:rPr>
              <a:t>StackEbp</a:t>
            </a:r>
            <a:r>
              <a:rPr lang="en-US" sz="2400" b="1" dirty="0" smtClean="0">
                <a:solidFill>
                  <a:schemeClr val="bg2"/>
                </a:solidFill>
                <a:latin typeface="Courier New" pitchFamily="49" charset="0"/>
                <a:cs typeface="Courier New" pitchFamily="49" charset="0"/>
              </a:rPr>
              <a:t>(s, </a:t>
            </a:r>
            <a:r>
              <a:rPr lang="en-US" sz="2400" b="1" dirty="0" err="1" smtClean="0">
                <a:solidFill>
                  <a:schemeClr val="bg2"/>
                </a:solidFill>
                <a:latin typeface="Courier New" pitchFamily="49" charset="0"/>
                <a:cs typeface="Courier New" pitchFamily="49" charset="0"/>
              </a:rPr>
              <a:t>tMems</a:t>
            </a:r>
            <a:r>
              <a:rPr lang="en-US" sz="2400" b="1" dirty="0" smtClean="0">
                <a:solidFill>
                  <a:schemeClr val="bg2"/>
                </a:solidFill>
                <a:latin typeface="Courier New" pitchFamily="49" charset="0"/>
                <a:cs typeface="Courier New" pitchFamily="49" charset="0"/>
              </a:rPr>
              <a:t>)</a:t>
            </a:r>
          </a:p>
          <a:p>
            <a:pPr marL="228600" indent="0">
              <a:buNone/>
            </a:pPr>
            <a:r>
              <a:rPr lang="en-US" sz="2400" b="1" dirty="0" smtClean="0">
                <a:solidFill>
                  <a:schemeClr val="bg2"/>
                </a:solidFill>
                <a:latin typeface="Courier New" pitchFamily="49" charset="0"/>
                <a:cs typeface="Courier New" pitchFamily="49" charset="0"/>
              </a:rPr>
              <a:t>		, </a:t>
            </a:r>
            <a:r>
              <a:rPr lang="en-US" sz="2400" b="1" dirty="0" err="1" smtClean="0">
                <a:solidFill>
                  <a:srgbClr val="CCFF66"/>
                </a:solidFill>
                <a:latin typeface="Courier New" pitchFamily="49" charset="0"/>
                <a:cs typeface="Courier New" pitchFamily="49" charset="0"/>
              </a:rPr>
              <a:t>StackEsp</a:t>
            </a:r>
            <a:r>
              <a:rPr lang="en-US" sz="2400" b="1" dirty="0" smtClean="0">
                <a:solidFill>
                  <a:schemeClr val="bg2"/>
                </a:solidFill>
                <a:latin typeface="Courier New" pitchFamily="49" charset="0"/>
                <a:cs typeface="Courier New" pitchFamily="49" charset="0"/>
              </a:rPr>
              <a:t>(s, </a:t>
            </a:r>
            <a:r>
              <a:rPr lang="en-US" sz="2400" b="1" dirty="0" err="1" smtClean="0">
                <a:solidFill>
                  <a:schemeClr val="bg2"/>
                </a:solidFill>
                <a:latin typeface="Courier New" pitchFamily="49" charset="0"/>
                <a:cs typeface="Courier New" pitchFamily="49" charset="0"/>
              </a:rPr>
              <a:t>tMems</a:t>
            </a:r>
            <a:r>
              <a:rPr lang="en-US" sz="2400" b="1" dirty="0" smtClean="0">
                <a:solidFill>
                  <a:schemeClr val="bg2"/>
                </a:solidFill>
                <a:latin typeface="Courier New" pitchFamily="49" charset="0"/>
                <a:cs typeface="Courier New" pitchFamily="49" charset="0"/>
              </a:rPr>
              <a:t>) + 4</a:t>
            </a:r>
          </a:p>
          <a:p>
            <a:pPr marL="228600" indent="0">
              <a:buNone/>
            </a:pPr>
            <a:r>
              <a:rPr lang="en-US" sz="2400" b="1" dirty="0" smtClean="0">
                <a:solidFill>
                  <a:schemeClr val="bg2"/>
                </a:solidFill>
                <a:latin typeface="Courier New" pitchFamily="49" charset="0"/>
                <a:cs typeface="Courier New" pitchFamily="49" charset="0"/>
              </a:rPr>
              <a:t>		, </a:t>
            </a:r>
            <a:r>
              <a:rPr lang="en-US" sz="2400" b="1" dirty="0" err="1" smtClean="0">
                <a:solidFill>
                  <a:srgbClr val="CCFF66"/>
                </a:solidFill>
                <a:latin typeface="Courier New" pitchFamily="49" charset="0"/>
                <a:cs typeface="Courier New" pitchFamily="49" charset="0"/>
              </a:rPr>
              <a:t>StackRA</a:t>
            </a:r>
            <a:r>
              <a:rPr lang="en-US" sz="2400" b="1" dirty="0" smtClean="0">
                <a:solidFill>
                  <a:schemeClr val="bg2"/>
                </a:solidFill>
                <a:latin typeface="Courier New" pitchFamily="49" charset="0"/>
                <a:cs typeface="Courier New" pitchFamily="49" charset="0"/>
              </a:rPr>
              <a:t>(s, </a:t>
            </a:r>
            <a:r>
              <a:rPr lang="en-US" sz="2400" b="1" dirty="0" err="1" smtClean="0">
                <a:solidFill>
                  <a:schemeClr val="bg2"/>
                </a:solidFill>
                <a:latin typeface="Courier New" pitchFamily="49" charset="0"/>
                <a:cs typeface="Courier New" pitchFamily="49" charset="0"/>
              </a:rPr>
              <a:t>tMems</a:t>
            </a:r>
            <a:r>
              <a:rPr lang="en-US" sz="2400" b="1" dirty="0" smtClean="0">
                <a:solidFill>
                  <a:schemeClr val="bg2"/>
                </a:solidFill>
                <a:latin typeface="Courier New" pitchFamily="49" charset="0"/>
                <a:cs typeface="Courier New" pitchFamily="49" charset="0"/>
              </a:rPr>
              <a:t>, </a:t>
            </a:r>
            <a:r>
              <a:rPr lang="en-US" sz="2400" b="1" dirty="0" err="1" smtClean="0">
                <a:solidFill>
                  <a:schemeClr val="bg2"/>
                </a:solidFill>
                <a:latin typeface="Courier New" pitchFamily="49" charset="0"/>
                <a:cs typeface="Courier New" pitchFamily="49" charset="0"/>
              </a:rPr>
              <a:t>fMems</a:t>
            </a:r>
            <a:r>
              <a:rPr lang="en-US" sz="2400" b="1" dirty="0" smtClean="0">
                <a:solidFill>
                  <a:schemeClr val="bg2"/>
                </a:solidFill>
                <a:latin typeface="Courier New" pitchFamily="49" charset="0"/>
                <a:cs typeface="Courier New" pitchFamily="49" charset="0"/>
              </a:rPr>
              <a:t>)) &amp;&amp; …</a:t>
            </a:r>
          </a:p>
          <a:p>
            <a:pPr marL="0" indent="0">
              <a:buNone/>
            </a:pPr>
            <a:r>
              <a:rPr lang="en-US" sz="2400" b="1" dirty="0" smtClean="0">
                <a:solidFill>
                  <a:schemeClr val="bg2"/>
                </a:solidFill>
                <a:latin typeface="Courier New" pitchFamily="49" charset="0"/>
                <a:cs typeface="Courier New" pitchFamily="49" charset="0"/>
              </a:rPr>
              <a:t>}</a:t>
            </a:r>
            <a:endParaRPr lang="en-US" sz="2400" b="1" dirty="0">
              <a:solidFill>
                <a:schemeClr val="bg2"/>
              </a:solidFill>
              <a:latin typeface="Courier New" pitchFamily="49" charset="0"/>
              <a:cs typeface="Courier New" pitchFamily="49" charset="0"/>
            </a:endParaRPr>
          </a:p>
        </p:txBody>
      </p:sp>
      <p:sp>
        <p:nvSpPr>
          <p:cNvPr id="4" name="Footer Placeholder 3"/>
          <p:cNvSpPr>
            <a:spLocks noGrp="1"/>
          </p:cNvSpPr>
          <p:nvPr>
            <p:ph type="ftr" sz="quarter" idx="4294967295"/>
          </p:nvPr>
        </p:nvSpPr>
        <p:spPr/>
        <p:txBody>
          <a:bodyPr/>
          <a:lstStyle/>
          <a:p>
            <a:endParaRPr lang="en-US" dirty="0"/>
          </a:p>
        </p:txBody>
      </p:sp>
      <p:sp>
        <p:nvSpPr>
          <p:cNvPr id="5" name="Slide Number Placeholder 4"/>
          <p:cNvSpPr>
            <a:spLocks noGrp="1"/>
          </p:cNvSpPr>
          <p:nvPr>
            <p:ph type="sldNum" sz="quarter" idx="12"/>
          </p:nvPr>
        </p:nvSpPr>
        <p:spPr/>
        <p:txBody>
          <a:bodyPr/>
          <a:lstStyle/>
          <a:p>
            <a:fld id="{564B49AE-0108-471B-9842-CBF24D3AA399}" type="slidenum">
              <a:rPr lang="en-US" smtClean="0"/>
              <a:pPr/>
              <a:t>43</a:t>
            </a:fld>
            <a:endParaRPr lang="en-US" dirty="0"/>
          </a:p>
        </p:txBody>
      </p:sp>
    </p:spTree>
    <p:extLst>
      <p:ext uri="{BB962C8B-B14F-4D97-AF65-F5344CB8AC3E}">
        <p14:creationId xmlns:p14="http://schemas.microsoft.com/office/powerpoint/2010/main" val="190964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3000"/>
            <a:ext cx="9144000" cy="5715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dirty="0" smtClean="0">
                <a:solidFill>
                  <a:schemeClr val="bg1"/>
                </a:solidFill>
              </a:rPr>
              <a:t>“Load” Specification</a:t>
            </a:r>
            <a:endParaRPr lang="en-US" dirty="0">
              <a:solidFill>
                <a:schemeClr val="bg1"/>
              </a:solidFill>
            </a:endParaRPr>
          </a:p>
        </p:txBody>
      </p:sp>
      <p:sp>
        <p:nvSpPr>
          <p:cNvPr id="3" name="Content Placeholder 2"/>
          <p:cNvSpPr>
            <a:spLocks noGrp="1"/>
          </p:cNvSpPr>
          <p:nvPr>
            <p:ph idx="1"/>
          </p:nvPr>
        </p:nvSpPr>
        <p:spPr>
          <a:xfrm>
            <a:off x="457200" y="1600200"/>
            <a:ext cx="8305800" cy="4525963"/>
          </a:xfrm>
        </p:spPr>
        <p:txBody>
          <a:bodyPr>
            <a:normAutofit/>
          </a:bodyPr>
          <a:lstStyle/>
          <a:p>
            <a:pPr>
              <a:buNone/>
            </a:pPr>
            <a:r>
              <a:rPr lang="en-US" b="1" dirty="0" smtClean="0">
                <a:solidFill>
                  <a:srgbClr val="99CCFF"/>
                </a:solidFill>
                <a:latin typeface="Courier New" pitchFamily="49" charset="0"/>
                <a:cs typeface="Courier New" pitchFamily="49" charset="0"/>
              </a:rPr>
              <a:t>procedure</a:t>
            </a:r>
            <a:r>
              <a:rPr lang="en-US" dirty="0" smtClean="0">
                <a:solidFill>
                  <a:schemeClr val="accent2"/>
                </a:solidFill>
                <a:latin typeface="Courier New" pitchFamily="49" charset="0"/>
                <a:cs typeface="Courier New" pitchFamily="49" charset="0"/>
              </a:rPr>
              <a:t> </a:t>
            </a:r>
            <a:r>
              <a:rPr lang="en-US" b="1" dirty="0" smtClean="0">
                <a:solidFill>
                  <a:schemeClr val="bg2"/>
                </a:solidFill>
                <a:latin typeface="Courier New" pitchFamily="49" charset="0"/>
                <a:cs typeface="Courier New" pitchFamily="49" charset="0"/>
              </a:rPr>
              <a:t>Load(</a:t>
            </a:r>
            <a:r>
              <a:rPr lang="en-US" b="1" dirty="0" err="1" smtClean="0">
                <a:solidFill>
                  <a:schemeClr val="bg2"/>
                </a:solidFill>
                <a:latin typeface="Courier New" pitchFamily="49" charset="0"/>
                <a:cs typeface="Courier New" pitchFamily="49" charset="0"/>
              </a:rPr>
              <a:t>ptr</a:t>
            </a:r>
            <a:r>
              <a:rPr lang="en-US" dirty="0" err="1" smtClean="0">
                <a:solidFill>
                  <a:srgbClr val="FF5050"/>
                </a:solidFill>
                <a:latin typeface="Courier New" pitchFamily="49" charset="0"/>
                <a:cs typeface="Courier New" pitchFamily="49" charset="0"/>
              </a:rPr>
              <a:t>:</a:t>
            </a:r>
            <a:r>
              <a:rPr lang="en-US" b="1" dirty="0" err="1" smtClean="0">
                <a:solidFill>
                  <a:srgbClr val="FF5050"/>
                </a:solidFill>
                <a:latin typeface="Courier New" pitchFamily="49" charset="0"/>
                <a:cs typeface="Courier New" pitchFamily="49" charset="0"/>
              </a:rPr>
              <a:t>int</a:t>
            </a:r>
            <a:r>
              <a:rPr lang="en-US" b="1" dirty="0" smtClean="0">
                <a:solidFill>
                  <a:schemeClr val="bg2"/>
                </a:solidFill>
                <a:latin typeface="Courier New" pitchFamily="49" charset="0"/>
                <a:cs typeface="Courier New" pitchFamily="49" charset="0"/>
              </a:rPr>
              <a:t>)</a:t>
            </a:r>
          </a:p>
          <a:p>
            <a:pPr>
              <a:buNone/>
            </a:pPr>
            <a:r>
              <a:rPr lang="en-US" dirty="0" smtClean="0">
                <a:solidFill>
                  <a:schemeClr val="accent2"/>
                </a:solidFill>
                <a:latin typeface="Courier New" pitchFamily="49" charset="0"/>
                <a:cs typeface="Courier New" pitchFamily="49" charset="0"/>
              </a:rPr>
              <a:t>	</a:t>
            </a:r>
            <a:r>
              <a:rPr lang="en-US" b="1" dirty="0" smtClean="0">
                <a:solidFill>
                  <a:srgbClr val="99CCFF"/>
                </a:solidFill>
                <a:latin typeface="Courier New" pitchFamily="49" charset="0"/>
                <a:cs typeface="Courier New" pitchFamily="49" charset="0"/>
              </a:rPr>
              <a:t>returns</a:t>
            </a:r>
            <a:r>
              <a:rPr lang="en-US" dirty="0" smtClean="0">
                <a:solidFill>
                  <a:schemeClr val="accent2"/>
                </a:solidFill>
                <a:latin typeface="Courier New" pitchFamily="49" charset="0"/>
                <a:cs typeface="Courier New" pitchFamily="49" charset="0"/>
              </a:rPr>
              <a:t> </a:t>
            </a:r>
            <a:r>
              <a:rPr lang="en-US" b="1" dirty="0" smtClean="0">
                <a:solidFill>
                  <a:schemeClr val="bg2"/>
                </a:solidFill>
                <a:latin typeface="Courier New" pitchFamily="49" charset="0"/>
                <a:cs typeface="Courier New" pitchFamily="49" charset="0"/>
              </a:rPr>
              <a:t>(</a:t>
            </a:r>
            <a:r>
              <a:rPr lang="en-US" b="1" dirty="0" err="1" smtClean="0">
                <a:solidFill>
                  <a:schemeClr val="bg2"/>
                </a:solidFill>
                <a:latin typeface="Courier New" pitchFamily="49" charset="0"/>
                <a:cs typeface="Courier New" pitchFamily="49" charset="0"/>
              </a:rPr>
              <a:t>val</a:t>
            </a:r>
            <a:r>
              <a:rPr lang="en-US" dirty="0" err="1" smtClean="0">
                <a:solidFill>
                  <a:srgbClr val="FF5050"/>
                </a:solidFill>
                <a:latin typeface="Courier New" pitchFamily="49" charset="0"/>
                <a:cs typeface="Courier New" pitchFamily="49" charset="0"/>
              </a:rPr>
              <a:t>:</a:t>
            </a:r>
            <a:r>
              <a:rPr lang="en-US" b="1" dirty="0" err="1" smtClean="0">
                <a:solidFill>
                  <a:srgbClr val="FF5050"/>
                </a:solidFill>
                <a:latin typeface="Courier New" pitchFamily="49" charset="0"/>
                <a:cs typeface="Courier New" pitchFamily="49" charset="0"/>
              </a:rPr>
              <a:t>int</a:t>
            </a:r>
            <a:r>
              <a:rPr lang="en-US" b="1" dirty="0" smtClean="0">
                <a:solidFill>
                  <a:schemeClr val="bg2"/>
                </a:solidFill>
                <a:latin typeface="Courier New" pitchFamily="49" charset="0"/>
                <a:cs typeface="Courier New" pitchFamily="49" charset="0"/>
              </a:rPr>
              <a:t>);</a:t>
            </a:r>
          </a:p>
          <a:p>
            <a:pPr>
              <a:buNone/>
            </a:pPr>
            <a:r>
              <a:rPr lang="en-US" dirty="0" smtClean="0">
                <a:solidFill>
                  <a:schemeClr val="accent2"/>
                </a:solidFill>
                <a:latin typeface="Courier New" pitchFamily="49" charset="0"/>
                <a:cs typeface="Courier New" pitchFamily="49" charset="0"/>
              </a:rPr>
              <a:t>	</a:t>
            </a:r>
            <a:r>
              <a:rPr lang="en-US" b="1" dirty="0" smtClean="0">
                <a:solidFill>
                  <a:srgbClr val="FF3300"/>
                </a:solidFill>
                <a:latin typeface="Courier New" pitchFamily="49" charset="0"/>
                <a:cs typeface="Courier New" pitchFamily="49" charset="0"/>
              </a:rPr>
              <a:t>requires</a:t>
            </a:r>
            <a:r>
              <a:rPr lang="en-US" dirty="0" smtClean="0">
                <a:solidFill>
                  <a:schemeClr val="accent2"/>
                </a:solidFill>
                <a:latin typeface="Courier New" pitchFamily="49" charset="0"/>
                <a:cs typeface="Courier New" pitchFamily="49" charset="0"/>
              </a:rPr>
              <a:t> </a:t>
            </a:r>
            <a:r>
              <a:rPr lang="en-US" b="1" dirty="0" err="1" smtClean="0">
                <a:solidFill>
                  <a:srgbClr val="CCFF66"/>
                </a:solidFill>
                <a:latin typeface="Courier New" pitchFamily="49" charset="0"/>
                <a:cs typeface="Courier New" pitchFamily="49" charset="0"/>
              </a:rPr>
              <a:t>memAddr</a:t>
            </a:r>
            <a:r>
              <a:rPr lang="en-US" b="1" dirty="0" smtClean="0">
                <a:solidFill>
                  <a:schemeClr val="bg2"/>
                </a:solidFill>
                <a:latin typeface="Courier New" pitchFamily="49" charset="0"/>
                <a:cs typeface="Courier New" pitchFamily="49" charset="0"/>
              </a:rPr>
              <a:t>(</a:t>
            </a:r>
            <a:r>
              <a:rPr lang="en-US" b="1" dirty="0" err="1" smtClean="0">
                <a:solidFill>
                  <a:schemeClr val="bg2"/>
                </a:solidFill>
                <a:latin typeface="Courier New" pitchFamily="49" charset="0"/>
                <a:cs typeface="Courier New" pitchFamily="49" charset="0"/>
              </a:rPr>
              <a:t>ptr</a:t>
            </a:r>
            <a:r>
              <a:rPr lang="en-US" b="1" dirty="0" smtClean="0">
                <a:solidFill>
                  <a:schemeClr val="bg2"/>
                </a:solidFill>
                <a:latin typeface="Courier New" pitchFamily="49" charset="0"/>
                <a:cs typeface="Courier New" pitchFamily="49" charset="0"/>
              </a:rPr>
              <a:t>);</a:t>
            </a:r>
          </a:p>
          <a:p>
            <a:pPr>
              <a:buNone/>
            </a:pPr>
            <a:r>
              <a:rPr lang="en-US" dirty="0" smtClean="0">
                <a:solidFill>
                  <a:schemeClr val="accent2"/>
                </a:solidFill>
                <a:latin typeface="Courier New" pitchFamily="49" charset="0"/>
                <a:cs typeface="Courier New" pitchFamily="49" charset="0"/>
              </a:rPr>
              <a:t>	</a:t>
            </a:r>
            <a:r>
              <a:rPr lang="en-US" b="1" dirty="0" smtClean="0">
                <a:solidFill>
                  <a:srgbClr val="FF3300"/>
                </a:solidFill>
                <a:latin typeface="Courier New" pitchFamily="49" charset="0"/>
                <a:cs typeface="Courier New" pitchFamily="49" charset="0"/>
              </a:rPr>
              <a:t>requires</a:t>
            </a:r>
            <a:r>
              <a:rPr lang="en-US" dirty="0" smtClean="0">
                <a:solidFill>
                  <a:schemeClr val="accent2"/>
                </a:solidFill>
                <a:latin typeface="Courier New" pitchFamily="49" charset="0"/>
                <a:cs typeface="Courier New" pitchFamily="49" charset="0"/>
              </a:rPr>
              <a:t> </a:t>
            </a:r>
            <a:r>
              <a:rPr lang="en-US" b="1" dirty="0" smtClean="0">
                <a:solidFill>
                  <a:srgbClr val="CCFF66"/>
                </a:solidFill>
                <a:latin typeface="Courier New" pitchFamily="49" charset="0"/>
                <a:cs typeface="Courier New" pitchFamily="49" charset="0"/>
              </a:rPr>
              <a:t>Aligned</a:t>
            </a:r>
            <a:r>
              <a:rPr lang="en-US" b="1" dirty="0" smtClean="0">
                <a:solidFill>
                  <a:schemeClr val="bg2"/>
                </a:solidFill>
                <a:latin typeface="Courier New" pitchFamily="49" charset="0"/>
                <a:cs typeface="Courier New" pitchFamily="49" charset="0"/>
              </a:rPr>
              <a:t>(</a:t>
            </a:r>
            <a:r>
              <a:rPr lang="en-US" b="1" dirty="0" err="1" smtClean="0">
                <a:solidFill>
                  <a:schemeClr val="bg2"/>
                </a:solidFill>
                <a:latin typeface="Courier New" pitchFamily="49" charset="0"/>
                <a:cs typeface="Courier New" pitchFamily="49" charset="0"/>
              </a:rPr>
              <a:t>ptr</a:t>
            </a:r>
            <a:r>
              <a:rPr lang="en-US" b="1" dirty="0" smtClean="0">
                <a:solidFill>
                  <a:schemeClr val="bg2"/>
                </a:solidFill>
                <a:latin typeface="Courier New" pitchFamily="49" charset="0"/>
                <a:cs typeface="Courier New" pitchFamily="49" charset="0"/>
              </a:rPr>
              <a:t>);</a:t>
            </a:r>
          </a:p>
          <a:p>
            <a:pPr>
              <a:buNone/>
            </a:pPr>
            <a:r>
              <a:rPr lang="en-US" dirty="0" smtClean="0">
                <a:solidFill>
                  <a:schemeClr val="accent2"/>
                </a:solidFill>
                <a:latin typeface="Courier New" pitchFamily="49" charset="0"/>
                <a:cs typeface="Courier New" pitchFamily="49" charset="0"/>
              </a:rPr>
              <a:t>	</a:t>
            </a:r>
            <a:r>
              <a:rPr lang="en-US" b="1" dirty="0" smtClean="0">
                <a:solidFill>
                  <a:srgbClr val="FF9933"/>
                </a:solidFill>
                <a:latin typeface="Courier New" pitchFamily="49" charset="0"/>
                <a:cs typeface="Courier New" pitchFamily="49" charset="0"/>
              </a:rPr>
              <a:t>modifies</a:t>
            </a:r>
            <a:r>
              <a:rPr lang="en-US" b="1" dirty="0" smtClean="0">
                <a:solidFill>
                  <a:schemeClr val="accent2"/>
                </a:solidFill>
                <a:latin typeface="Courier New" pitchFamily="49" charset="0"/>
                <a:cs typeface="Courier New" pitchFamily="49" charset="0"/>
              </a:rPr>
              <a:t> </a:t>
            </a:r>
            <a:r>
              <a:rPr lang="en-US" b="1" dirty="0" err="1" smtClean="0">
                <a:solidFill>
                  <a:schemeClr val="bg2"/>
                </a:solidFill>
                <a:latin typeface="Courier New" pitchFamily="49" charset="0"/>
                <a:cs typeface="Courier New" pitchFamily="49" charset="0"/>
              </a:rPr>
              <a:t>Eip</a:t>
            </a:r>
            <a:r>
              <a:rPr lang="en-US" b="1" dirty="0" smtClean="0">
                <a:solidFill>
                  <a:schemeClr val="bg2"/>
                </a:solidFill>
                <a:latin typeface="Courier New" pitchFamily="49" charset="0"/>
                <a:cs typeface="Courier New" pitchFamily="49" charset="0"/>
              </a:rPr>
              <a:t>;</a:t>
            </a:r>
          </a:p>
          <a:p>
            <a:pPr>
              <a:buNone/>
            </a:pPr>
            <a:r>
              <a:rPr lang="en-US" dirty="0" smtClean="0">
                <a:solidFill>
                  <a:schemeClr val="accent2"/>
                </a:solidFill>
                <a:latin typeface="Courier New" pitchFamily="49" charset="0"/>
                <a:cs typeface="Courier New" pitchFamily="49" charset="0"/>
              </a:rPr>
              <a:t>	</a:t>
            </a:r>
            <a:r>
              <a:rPr lang="en-US" b="1" dirty="0" smtClean="0">
                <a:solidFill>
                  <a:srgbClr val="9999FF"/>
                </a:solidFill>
                <a:latin typeface="Courier New" pitchFamily="49" charset="0"/>
                <a:cs typeface="Courier New" pitchFamily="49" charset="0"/>
              </a:rPr>
              <a:t>ensures</a:t>
            </a:r>
            <a:r>
              <a:rPr lang="en-US" dirty="0" smtClean="0">
                <a:solidFill>
                  <a:schemeClr val="accent2"/>
                </a:solidFill>
                <a:latin typeface="Courier New" pitchFamily="49" charset="0"/>
                <a:cs typeface="Courier New" pitchFamily="49" charset="0"/>
              </a:rPr>
              <a:t> </a:t>
            </a:r>
            <a:r>
              <a:rPr lang="en-US" b="1" dirty="0" smtClean="0">
                <a:solidFill>
                  <a:srgbClr val="CCFF66"/>
                </a:solidFill>
                <a:latin typeface="Courier New" pitchFamily="49" charset="0"/>
                <a:cs typeface="Courier New" pitchFamily="49" charset="0"/>
              </a:rPr>
              <a:t>word</a:t>
            </a:r>
            <a:r>
              <a:rPr lang="en-US" b="1" dirty="0" smtClean="0">
                <a:solidFill>
                  <a:schemeClr val="bg2"/>
                </a:solidFill>
                <a:latin typeface="Courier New" pitchFamily="49" charset="0"/>
                <a:cs typeface="Courier New" pitchFamily="49" charset="0"/>
              </a:rPr>
              <a:t>(</a:t>
            </a:r>
            <a:r>
              <a:rPr lang="en-US" b="1" dirty="0" err="1" smtClean="0">
                <a:solidFill>
                  <a:schemeClr val="bg2"/>
                </a:solidFill>
                <a:latin typeface="Courier New" pitchFamily="49" charset="0"/>
                <a:cs typeface="Courier New" pitchFamily="49" charset="0"/>
              </a:rPr>
              <a:t>val</a:t>
            </a:r>
            <a:r>
              <a:rPr lang="en-US" b="1" dirty="0" smtClean="0">
                <a:solidFill>
                  <a:schemeClr val="bg2"/>
                </a:solidFill>
                <a:latin typeface="Courier New" pitchFamily="49" charset="0"/>
                <a:cs typeface="Courier New" pitchFamily="49" charset="0"/>
              </a:rPr>
              <a:t>);</a:t>
            </a:r>
          </a:p>
          <a:p>
            <a:pPr>
              <a:buNone/>
            </a:pPr>
            <a:r>
              <a:rPr lang="en-US" dirty="0" smtClean="0">
                <a:solidFill>
                  <a:schemeClr val="accent2"/>
                </a:solidFill>
                <a:latin typeface="Courier New" pitchFamily="49" charset="0"/>
                <a:cs typeface="Courier New" pitchFamily="49" charset="0"/>
              </a:rPr>
              <a:t>	</a:t>
            </a:r>
            <a:r>
              <a:rPr lang="en-US" b="1" dirty="0" smtClean="0">
                <a:solidFill>
                  <a:srgbClr val="9999FF"/>
                </a:solidFill>
                <a:latin typeface="Courier New" pitchFamily="49" charset="0"/>
                <a:cs typeface="Courier New" pitchFamily="49" charset="0"/>
              </a:rPr>
              <a:t>ensures</a:t>
            </a:r>
            <a:r>
              <a:rPr lang="en-US" dirty="0" smtClean="0">
                <a:solidFill>
                  <a:schemeClr val="accent2"/>
                </a:solidFill>
                <a:latin typeface="Courier New" pitchFamily="49" charset="0"/>
                <a:cs typeface="Courier New" pitchFamily="49" charset="0"/>
              </a:rPr>
              <a:t> </a:t>
            </a:r>
            <a:r>
              <a:rPr lang="en-US" b="1" dirty="0" err="1" smtClean="0">
                <a:solidFill>
                  <a:schemeClr val="bg2"/>
                </a:solidFill>
                <a:latin typeface="Courier New" pitchFamily="49" charset="0"/>
                <a:cs typeface="Courier New" pitchFamily="49" charset="0"/>
              </a:rPr>
              <a:t>val</a:t>
            </a:r>
            <a:r>
              <a:rPr lang="en-US" b="1" dirty="0" smtClean="0">
                <a:solidFill>
                  <a:schemeClr val="bg2"/>
                </a:solidFill>
                <a:latin typeface="Courier New" pitchFamily="49" charset="0"/>
                <a:cs typeface="Courier New" pitchFamily="49" charset="0"/>
              </a:rPr>
              <a:t> == </a:t>
            </a:r>
            <a:r>
              <a:rPr lang="en-US" b="1" dirty="0" err="1" smtClean="0">
                <a:solidFill>
                  <a:schemeClr val="bg2"/>
                </a:solidFill>
                <a:latin typeface="Courier New" pitchFamily="49" charset="0"/>
                <a:cs typeface="Courier New" pitchFamily="49" charset="0"/>
              </a:rPr>
              <a:t>Mem</a:t>
            </a:r>
            <a:r>
              <a:rPr lang="en-US" b="1" dirty="0" smtClean="0">
                <a:solidFill>
                  <a:schemeClr val="bg2"/>
                </a:solidFill>
                <a:latin typeface="Courier New" pitchFamily="49" charset="0"/>
                <a:cs typeface="Courier New" pitchFamily="49" charset="0"/>
              </a:rPr>
              <a:t>[</a:t>
            </a:r>
            <a:r>
              <a:rPr lang="en-US" b="1" dirty="0" err="1" smtClean="0">
                <a:solidFill>
                  <a:schemeClr val="bg2"/>
                </a:solidFill>
                <a:latin typeface="Courier New" pitchFamily="49" charset="0"/>
                <a:cs typeface="Courier New" pitchFamily="49" charset="0"/>
              </a:rPr>
              <a:t>ptr</a:t>
            </a:r>
            <a:r>
              <a:rPr lang="en-US" b="1" dirty="0" smtClean="0">
                <a:solidFill>
                  <a:schemeClr val="bg2"/>
                </a:solidFill>
                <a:latin typeface="Courier New" pitchFamily="49" charset="0"/>
                <a:cs typeface="Courier New" pitchFamily="49" charset="0"/>
              </a:rPr>
              <a:t>];</a:t>
            </a:r>
          </a:p>
        </p:txBody>
      </p:sp>
      <p:sp>
        <p:nvSpPr>
          <p:cNvPr id="4" name="Footer Placeholder 3"/>
          <p:cNvSpPr>
            <a:spLocks noGrp="1"/>
          </p:cNvSpPr>
          <p:nvPr>
            <p:ph type="ftr" sz="quarter" idx="4294967295"/>
          </p:nvPr>
        </p:nvSpPr>
        <p:spPr/>
        <p:txBody>
          <a:bodyPr/>
          <a:lstStyle/>
          <a:p>
            <a:endParaRPr lang="en-US" dirty="0"/>
          </a:p>
        </p:txBody>
      </p:sp>
      <p:sp>
        <p:nvSpPr>
          <p:cNvPr id="5" name="Slide Number Placeholder 4"/>
          <p:cNvSpPr>
            <a:spLocks noGrp="1"/>
          </p:cNvSpPr>
          <p:nvPr>
            <p:ph type="sldNum" sz="quarter" idx="12"/>
          </p:nvPr>
        </p:nvSpPr>
        <p:spPr/>
        <p:txBody>
          <a:bodyPr/>
          <a:lstStyle/>
          <a:p>
            <a:fld id="{564B49AE-0108-471B-9842-CBF24D3AA399}" type="slidenum">
              <a:rPr lang="en-US" smtClean="0"/>
              <a:pPr/>
              <a:t>44</a:t>
            </a:fld>
            <a:endParaRPr lang="en-US"/>
          </a:p>
        </p:txBody>
      </p:sp>
    </p:spTree>
    <p:extLst>
      <p:ext uri="{BB962C8B-B14F-4D97-AF65-F5344CB8AC3E}">
        <p14:creationId xmlns:p14="http://schemas.microsoft.com/office/powerpoint/2010/main" val="26860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p:nvPr/>
        </p:nvCxnSpPr>
        <p:spPr>
          <a:xfrm flipH="1">
            <a:off x="3733800" y="2743200"/>
            <a:ext cx="762000" cy="1143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Autofit/>
          </a:bodyPr>
          <a:lstStyle/>
          <a:p>
            <a:r>
              <a:rPr lang="en-US" dirty="0" smtClean="0">
                <a:solidFill>
                  <a:schemeClr val="bg1"/>
                </a:solidFill>
              </a:rPr>
              <a:t>Verve vs. SeL4?</a:t>
            </a:r>
            <a:endParaRPr lang="en-US" dirty="0">
              <a:solidFill>
                <a:schemeClr val="bg1"/>
              </a:solidFill>
            </a:endParaRPr>
          </a:p>
        </p:txBody>
      </p:sp>
      <p:sp>
        <p:nvSpPr>
          <p:cNvPr id="4" name="Footer Placeholder 3"/>
          <p:cNvSpPr>
            <a:spLocks noGrp="1"/>
          </p:cNvSpPr>
          <p:nvPr>
            <p:ph type="ftr" sz="quarter" idx="4294967295"/>
          </p:nvPr>
        </p:nvSpPr>
        <p:spPr/>
        <p:txBody>
          <a:bodyPr/>
          <a:lstStyle/>
          <a:p>
            <a:endParaRPr lang="en-US" dirty="0"/>
          </a:p>
        </p:txBody>
      </p:sp>
      <p:cxnSp>
        <p:nvCxnSpPr>
          <p:cNvPr id="5" name="Straight Connector 4"/>
          <p:cNvCxnSpPr/>
          <p:nvPr/>
        </p:nvCxnSpPr>
        <p:spPr>
          <a:xfrm rot="5400000">
            <a:off x="1257300" y="5552407"/>
            <a:ext cx="381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85800" y="3733800"/>
            <a:ext cx="3336793" cy="164872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en-US" sz="2800" b="1" dirty="0" smtClean="0">
                <a:solidFill>
                  <a:schemeClr val="accent6"/>
                </a:solidFill>
              </a:rPr>
              <a:t>SeL4</a:t>
            </a:r>
            <a:endParaRPr lang="en-US" sz="2800" b="1" dirty="0">
              <a:solidFill>
                <a:schemeClr val="accent6"/>
              </a:solidFill>
            </a:endParaRPr>
          </a:p>
        </p:txBody>
      </p:sp>
      <p:sp>
        <p:nvSpPr>
          <p:cNvPr id="9" name="Rectangle 8"/>
          <p:cNvSpPr/>
          <p:nvPr/>
        </p:nvSpPr>
        <p:spPr>
          <a:xfrm>
            <a:off x="1197617" y="3833168"/>
            <a:ext cx="2754351" cy="1110537"/>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smtClean="0"/>
              <a:t>Verified microkernel</a:t>
            </a:r>
          </a:p>
          <a:p>
            <a:pPr algn="ctr"/>
            <a:r>
              <a:rPr lang="en-US" sz="2400" dirty="0" smtClean="0"/>
              <a:t>8,700 lines of C</a:t>
            </a:r>
            <a:endParaRPr lang="en-US" sz="2400" dirty="0"/>
          </a:p>
        </p:txBody>
      </p:sp>
      <p:grpSp>
        <p:nvGrpSpPr>
          <p:cNvPr id="7" name="Group 6"/>
          <p:cNvGrpSpPr/>
          <p:nvPr/>
        </p:nvGrpSpPr>
        <p:grpSpPr>
          <a:xfrm>
            <a:off x="1126992" y="1447800"/>
            <a:ext cx="2895600" cy="1836234"/>
            <a:chOff x="762000" y="1464733"/>
            <a:chExt cx="3124200" cy="1981200"/>
          </a:xfrm>
        </p:grpSpPr>
        <p:sp>
          <p:nvSpPr>
            <p:cNvPr id="11" name="Rectangle 10"/>
            <p:cNvSpPr/>
            <p:nvPr/>
          </p:nvSpPr>
          <p:spPr>
            <a:xfrm>
              <a:off x="762000" y="1464733"/>
              <a:ext cx="3124200" cy="1981200"/>
            </a:xfrm>
            <a:prstGeom prst="rect">
              <a:avLst/>
            </a:prstGeom>
            <a:solidFill>
              <a:srgbClr val="FFCC66">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C66"/>
                </a:solidFill>
              </a:endParaRPr>
            </a:p>
          </p:txBody>
        </p:sp>
        <p:sp>
          <p:nvSpPr>
            <p:cNvPr id="12" name="Rectangle 11"/>
            <p:cNvSpPr/>
            <p:nvPr/>
          </p:nvSpPr>
          <p:spPr>
            <a:xfrm>
              <a:off x="2209800" y="2531533"/>
              <a:ext cx="1600200" cy="838200"/>
            </a:xfrm>
            <a:prstGeom prst="rect">
              <a:avLst/>
            </a:prstGeom>
            <a:solidFill>
              <a:srgbClr val="FF9933">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File System</a:t>
              </a:r>
              <a:endParaRPr lang="en-US" sz="2400" dirty="0"/>
            </a:p>
          </p:txBody>
        </p:sp>
        <p:sp>
          <p:nvSpPr>
            <p:cNvPr id="13" name="Rectangle 12"/>
            <p:cNvSpPr/>
            <p:nvPr/>
          </p:nvSpPr>
          <p:spPr>
            <a:xfrm>
              <a:off x="838200" y="2531533"/>
              <a:ext cx="1295400" cy="838200"/>
            </a:xfrm>
            <a:prstGeom prst="rect">
              <a:avLst/>
            </a:prstGeom>
            <a:solidFill>
              <a:srgbClr val="FF9933">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Drivers</a:t>
              </a:r>
              <a:endParaRPr lang="en-US" sz="2400" dirty="0"/>
            </a:p>
          </p:txBody>
        </p:sp>
        <p:sp>
          <p:nvSpPr>
            <p:cNvPr id="14" name="Rectangle 13"/>
            <p:cNvSpPr/>
            <p:nvPr/>
          </p:nvSpPr>
          <p:spPr>
            <a:xfrm>
              <a:off x="838200" y="1540933"/>
              <a:ext cx="2971800" cy="914400"/>
            </a:xfrm>
            <a:prstGeom prst="rect">
              <a:avLst/>
            </a:prstGeom>
            <a:solidFill>
              <a:srgbClr val="FF9933">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Applications</a:t>
              </a:r>
              <a:endParaRPr lang="en-US" sz="2400" dirty="0"/>
            </a:p>
          </p:txBody>
        </p:sp>
      </p:grpSp>
      <p:sp>
        <p:nvSpPr>
          <p:cNvPr id="15" name="Down Arrow 14"/>
          <p:cNvSpPr/>
          <p:nvPr/>
        </p:nvSpPr>
        <p:spPr>
          <a:xfrm>
            <a:off x="3260593" y="3284035"/>
            <a:ext cx="304800" cy="549133"/>
          </a:xfrm>
          <a:prstGeom prst="downArrow">
            <a:avLst/>
          </a:prstGeom>
          <a:solidFill>
            <a:srgbClr val="FFCC66">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7" name="Up Arrow 16"/>
          <p:cNvSpPr/>
          <p:nvPr/>
        </p:nvSpPr>
        <p:spPr>
          <a:xfrm>
            <a:off x="1584193" y="3284035"/>
            <a:ext cx="304800" cy="678366"/>
          </a:xfrm>
          <a:prstGeom prst="upArrow">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062152" y="5728796"/>
            <a:ext cx="3810000" cy="461665"/>
          </a:xfrm>
          <a:prstGeom prst="rect">
            <a:avLst/>
          </a:prstGeom>
          <a:noFill/>
        </p:spPr>
        <p:txBody>
          <a:bodyPr wrap="square" rtlCol="0">
            <a:spAutoFit/>
          </a:bodyPr>
          <a:lstStyle/>
          <a:p>
            <a:r>
              <a:rPr lang="en-US" sz="2400" b="1" dirty="0" smtClean="0"/>
              <a:t>200,000</a:t>
            </a:r>
            <a:r>
              <a:rPr lang="en-US" sz="2400" dirty="0" smtClean="0"/>
              <a:t> lines of Isabelle</a:t>
            </a:r>
            <a:endParaRPr lang="en-US" sz="2400" dirty="0"/>
          </a:p>
        </p:txBody>
      </p:sp>
      <p:pic>
        <p:nvPicPr>
          <p:cNvPr id="16" name="Picture 15" descr="sel4_personyrs.png"/>
          <p:cNvPicPr>
            <a:picLocks noChangeAspect="1"/>
          </p:cNvPicPr>
          <p:nvPr/>
        </p:nvPicPr>
        <p:blipFill>
          <a:blip r:embed="rId3" cstate="print"/>
          <a:stretch>
            <a:fillRect/>
          </a:stretch>
        </p:blipFill>
        <p:spPr>
          <a:xfrm>
            <a:off x="4622800" y="1413933"/>
            <a:ext cx="3256843" cy="1957570"/>
          </a:xfrm>
          <a:prstGeom prst="rect">
            <a:avLst/>
          </a:prstGeom>
        </p:spPr>
      </p:pic>
      <p:sp>
        <p:nvSpPr>
          <p:cNvPr id="18" name="Rectangle 17"/>
          <p:cNvSpPr/>
          <p:nvPr/>
        </p:nvSpPr>
        <p:spPr>
          <a:xfrm>
            <a:off x="1197617" y="4943705"/>
            <a:ext cx="2754351"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~600 lines ARM assembly</a:t>
            </a:r>
            <a:endParaRPr lang="en-US" sz="1600" dirty="0"/>
          </a:p>
        </p:txBody>
      </p:sp>
      <p:sp>
        <p:nvSpPr>
          <p:cNvPr id="19" name="TextBox 18"/>
          <p:cNvSpPr txBox="1"/>
          <p:nvPr/>
        </p:nvSpPr>
        <p:spPr>
          <a:xfrm>
            <a:off x="4648200" y="3371503"/>
            <a:ext cx="3256843" cy="461665"/>
          </a:xfrm>
          <a:prstGeom prst="rect">
            <a:avLst/>
          </a:prstGeom>
          <a:noFill/>
        </p:spPr>
        <p:txBody>
          <a:bodyPr wrap="square" rtlCol="0">
            <a:spAutoFit/>
          </a:bodyPr>
          <a:lstStyle/>
          <a:p>
            <a:pPr algn="ctr"/>
            <a:r>
              <a:rPr lang="en-US" sz="2400" dirty="0" smtClean="0">
                <a:solidFill>
                  <a:schemeClr val="bg1"/>
                </a:solidFill>
              </a:rPr>
              <a:t>120-240 person-months</a:t>
            </a:r>
          </a:p>
        </p:txBody>
      </p:sp>
      <p:sp>
        <p:nvSpPr>
          <p:cNvPr id="20" name="Slide Number Placeholder 19"/>
          <p:cNvSpPr>
            <a:spLocks noGrp="1"/>
          </p:cNvSpPr>
          <p:nvPr>
            <p:ph type="sldNum" sz="quarter" idx="12"/>
          </p:nvPr>
        </p:nvSpPr>
        <p:spPr/>
        <p:txBody>
          <a:bodyPr/>
          <a:lstStyle/>
          <a:p>
            <a:fld id="{564B49AE-0108-471B-9842-CBF24D3AA399}" type="slidenum">
              <a:rPr lang="en-US" smtClean="0"/>
              <a:pPr/>
              <a:t>45</a:t>
            </a:fld>
            <a:endParaRPr lang="en-US" dirty="0"/>
          </a:p>
        </p:txBody>
      </p:sp>
      <p:sp>
        <p:nvSpPr>
          <p:cNvPr id="3" name="TextBox 2"/>
          <p:cNvSpPr txBox="1"/>
          <p:nvPr/>
        </p:nvSpPr>
        <p:spPr>
          <a:xfrm>
            <a:off x="4554190" y="5673515"/>
            <a:ext cx="2159924" cy="523220"/>
          </a:xfrm>
          <a:prstGeom prst="rect">
            <a:avLst/>
          </a:prstGeom>
          <a:noFill/>
        </p:spPr>
        <p:txBody>
          <a:bodyPr wrap="square" rtlCol="0">
            <a:spAutoFit/>
          </a:bodyPr>
          <a:lstStyle/>
          <a:p>
            <a:r>
              <a:rPr lang="en-US" sz="2800" b="1" dirty="0" smtClean="0"/>
              <a:t>20x code</a:t>
            </a:r>
            <a:endParaRPr lang="en-US" sz="2800" b="1" dirty="0"/>
          </a:p>
        </p:txBody>
      </p:sp>
      <p:sp>
        <p:nvSpPr>
          <p:cNvPr id="22" name="Rectangle 21"/>
          <p:cNvSpPr/>
          <p:nvPr/>
        </p:nvSpPr>
        <p:spPr>
          <a:xfrm>
            <a:off x="4622800" y="3962400"/>
            <a:ext cx="3336793" cy="1420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en-US" sz="2800" b="1" dirty="0" smtClean="0">
                <a:solidFill>
                  <a:schemeClr val="accent6"/>
                </a:solidFill>
              </a:rPr>
              <a:t>Verve</a:t>
            </a:r>
            <a:endParaRPr lang="en-US" sz="2800" b="1" dirty="0">
              <a:solidFill>
                <a:schemeClr val="accent6"/>
              </a:solidFill>
            </a:endParaRPr>
          </a:p>
        </p:txBody>
      </p:sp>
      <p:sp>
        <p:nvSpPr>
          <p:cNvPr id="23" name="Rectangle 22"/>
          <p:cNvSpPr/>
          <p:nvPr/>
        </p:nvSpPr>
        <p:spPr>
          <a:xfrm>
            <a:off x="5125292" y="4453052"/>
            <a:ext cx="2754351" cy="837787"/>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smtClean="0"/>
              <a:t>Verified Nucleus</a:t>
            </a:r>
          </a:p>
          <a:p>
            <a:pPr algn="ctr"/>
            <a:r>
              <a:rPr lang="en-US" sz="2000" dirty="0" smtClean="0"/>
              <a:t>~1500 lines of x86</a:t>
            </a:r>
            <a:endParaRPr lang="en-US" sz="2000" dirty="0"/>
          </a:p>
        </p:txBody>
      </p:sp>
      <p:sp>
        <p:nvSpPr>
          <p:cNvPr id="27" name="Rectangle 26"/>
          <p:cNvSpPr/>
          <p:nvPr/>
        </p:nvSpPr>
        <p:spPr>
          <a:xfrm>
            <a:off x="5125291" y="4038600"/>
            <a:ext cx="2754351" cy="41445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smtClean="0"/>
              <a:t>C# kernel</a:t>
            </a:r>
            <a:endParaRPr lang="en-US" sz="2000" dirty="0"/>
          </a:p>
        </p:txBody>
      </p:sp>
    </p:spTree>
    <p:extLst>
      <p:ext uri="{BB962C8B-B14F-4D97-AF65-F5344CB8AC3E}">
        <p14:creationId xmlns:p14="http://schemas.microsoft.com/office/powerpoint/2010/main" val="17927831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9" grpId="0"/>
      <p:bldP spid="3" grpId="0"/>
      <p:bldP spid="22" grpId="0" animBg="1"/>
      <p:bldP spid="23" grpId="0" animBg="1"/>
      <p:bldP spid="2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p:txBody>
          <a:bodyPr>
            <a:normAutofit/>
          </a:bodyPr>
          <a:lstStyle/>
          <a:p>
            <a:r>
              <a:rPr lang="en-US" b="1" dirty="0" smtClean="0"/>
              <a:t>Safety</a:t>
            </a:r>
            <a:r>
              <a:rPr lang="en-US" dirty="0" smtClean="0"/>
              <a:t> </a:t>
            </a:r>
            <a:r>
              <a:rPr lang="en-US" dirty="0" smtClean="0"/>
              <a:t>is an important property for security</a:t>
            </a:r>
            <a:r>
              <a:rPr lang="en-US" dirty="0" smtClean="0"/>
              <a:t>. Low-level languages like C are unsafe, so we have to be careful!</a:t>
            </a:r>
            <a:endParaRPr lang="en-US" dirty="0" smtClean="0"/>
          </a:p>
          <a:p>
            <a:r>
              <a:rPr lang="en-US" dirty="0" smtClean="0"/>
              <a:t>Using </a:t>
            </a:r>
            <a:r>
              <a:rPr lang="en-US" b="1" dirty="0" smtClean="0"/>
              <a:t>types </a:t>
            </a:r>
            <a:r>
              <a:rPr lang="en-US" dirty="0" smtClean="0"/>
              <a:t>gives us lightweight way of getting safety.</a:t>
            </a:r>
          </a:p>
          <a:p>
            <a:r>
              <a:rPr lang="en-US" dirty="0" smtClean="0"/>
              <a:t>We can even get type safety in systems with low-level </a:t>
            </a:r>
            <a:r>
              <a:rPr lang="en-US" dirty="0" smtClean="0"/>
              <a:t>code, but this requires us to do some more heavyweight </a:t>
            </a:r>
            <a:r>
              <a:rPr lang="en-US" b="1" dirty="0" smtClean="0"/>
              <a:t>verification</a:t>
            </a:r>
            <a:r>
              <a:rPr lang="en-US" dirty="0" smtClean="0"/>
              <a:t>.</a:t>
            </a:r>
          </a:p>
        </p:txBody>
      </p:sp>
      <p:sp>
        <p:nvSpPr>
          <p:cNvPr id="4" name="Slide Number Placeholder 3"/>
          <p:cNvSpPr>
            <a:spLocks noGrp="1"/>
          </p:cNvSpPr>
          <p:nvPr>
            <p:ph type="sldNum" sz="quarter" idx="12"/>
          </p:nvPr>
        </p:nvSpPr>
        <p:spPr/>
        <p:txBody>
          <a:bodyPr/>
          <a:lstStyle/>
          <a:p>
            <a:fld id="{98C9C843-46BD-5C4C-8A63-BAED21B4BD5E}" type="slidenum">
              <a:rPr lang="en-US" smtClean="0"/>
              <a:t>46</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2963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 is coming out!</a:t>
            </a:r>
            <a:endParaRPr lang="en-US" dirty="0"/>
          </a:p>
        </p:txBody>
      </p:sp>
      <p:sp>
        <p:nvSpPr>
          <p:cNvPr id="3" name="Content Placeholder 2"/>
          <p:cNvSpPr>
            <a:spLocks noGrp="1"/>
          </p:cNvSpPr>
          <p:nvPr>
            <p:ph idx="1"/>
          </p:nvPr>
        </p:nvSpPr>
        <p:spPr/>
        <p:txBody>
          <a:bodyPr/>
          <a:lstStyle/>
          <a:p>
            <a:r>
              <a:rPr lang="en-US" dirty="0" smtClean="0"/>
              <a:t>Will go out later today. We’ll announce over Piazza.</a:t>
            </a:r>
          </a:p>
          <a:p>
            <a:r>
              <a:rPr lang="en-US" dirty="0" smtClean="0"/>
              <a:t>Task: implement an </a:t>
            </a:r>
            <a:r>
              <a:rPr lang="en-US" dirty="0" err="1" smtClean="0"/>
              <a:t>OCaml</a:t>
            </a:r>
            <a:r>
              <a:rPr lang="en-US" dirty="0" smtClean="0"/>
              <a:t> </a:t>
            </a:r>
            <a:r>
              <a:rPr lang="en-US" dirty="0" smtClean="0"/>
              <a:t>data server with a basic security policy.</a:t>
            </a:r>
          </a:p>
          <a:p>
            <a:r>
              <a:rPr lang="en-US" dirty="0" smtClean="0"/>
              <a:t>Develop a test suite to check compliance with the spec.</a:t>
            </a:r>
          </a:p>
          <a:p>
            <a:r>
              <a:rPr lang="en-US" dirty="0" smtClean="0"/>
              <a:t>Due in 2 weeks: 2/2/17.</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47</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11769219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Selfie from beginning of class, and answer to quiz question #1</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
        <p:nvSpPr>
          <p:cNvPr id="4" name="Slide Number Placeholder 3"/>
          <p:cNvSpPr>
            <a:spLocks noGrp="1"/>
          </p:cNvSpPr>
          <p:nvPr>
            <p:ph type="sldNum" sz="quarter" idx="12"/>
          </p:nvPr>
        </p:nvSpPr>
        <p:spPr/>
        <p:txBody>
          <a:bodyPr/>
          <a:lstStyle/>
          <a:p>
            <a:fld id="{98C9C843-46BD-5C4C-8A63-BAED21B4BD5E}" type="slidenum">
              <a:rPr lang="en-US" smtClean="0"/>
              <a:t>48</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30190518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Innocent intentions</a:t>
            </a:r>
            <a:endParaRPr lang="en-US" dirty="0"/>
          </a:p>
        </p:txBody>
      </p:sp>
      <p:sp>
        <p:nvSpPr>
          <p:cNvPr id="3" name="Content Placeholder 2"/>
          <p:cNvSpPr>
            <a:spLocks noGrp="1"/>
          </p:cNvSpPr>
          <p:nvPr>
            <p:ph idx="1"/>
          </p:nvPr>
        </p:nvSpPr>
        <p:spPr>
          <a:xfrm>
            <a:off x="4931228" y="1545772"/>
            <a:ext cx="3755571" cy="4580392"/>
          </a:xfrm>
        </p:spPr>
        <p:txBody>
          <a:bodyPr>
            <a:normAutofit fontScale="92500" lnSpcReduction="20000"/>
          </a:bodyPr>
          <a:lstStyle/>
          <a:p>
            <a:r>
              <a:rPr lang="en-US" dirty="0" smtClean="0"/>
              <a:t>Supposedly intended to gauge the size of the Internet.</a:t>
            </a:r>
          </a:p>
          <a:p>
            <a:r>
              <a:rPr lang="en-US" dirty="0" smtClean="0"/>
              <a:t>Exploited known vulnerabilities in Unix commands.</a:t>
            </a:r>
          </a:p>
          <a:p>
            <a:r>
              <a:rPr lang="en-US" dirty="0" smtClean="0"/>
              <a:t>Flaw (or was it?) in design caused program to spread very rapidly.</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4</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pic>
        <p:nvPicPr>
          <p:cNvPr id="1026" name="Picture 2" descr="http://limn.it/wp-content/uploads/RobertMorr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18" y="1544071"/>
            <a:ext cx="4409501" cy="331095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351518" y="5116288"/>
            <a:ext cx="4409501" cy="1015663"/>
          </a:xfrm>
          <a:prstGeom prst="rect">
            <a:avLst/>
          </a:prstGeom>
          <a:noFill/>
        </p:spPr>
        <p:txBody>
          <a:bodyPr wrap="square" rtlCol="0">
            <a:spAutoFit/>
          </a:bodyPr>
          <a:lstStyle/>
          <a:p>
            <a:pPr algn="ctr"/>
            <a:r>
              <a:rPr lang="en-US" sz="2000" dirty="0" smtClean="0">
                <a:latin typeface="Helvetica"/>
                <a:cs typeface="Helvetica"/>
              </a:rPr>
              <a:t>Photo of Robert Morris, now a tenured professor at MIT (and my good friend’s PhD thesis advisor)</a:t>
            </a:r>
            <a:endParaRPr lang="en-US" sz="2000" dirty="0">
              <a:latin typeface="Helvetica"/>
              <a:cs typeface="Helvetica"/>
            </a:endParaRPr>
          </a:p>
        </p:txBody>
      </p:sp>
    </p:spTree>
    <p:extLst>
      <p:ext uri="{BB962C8B-B14F-4D97-AF65-F5344CB8AC3E}">
        <p14:creationId xmlns:p14="http://schemas.microsoft.com/office/powerpoint/2010/main" val="25862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Fallout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estimated damage was $100k to $10,000k.</a:t>
            </a:r>
          </a:p>
          <a:p>
            <a:r>
              <a:rPr lang="en-US" dirty="0" smtClean="0"/>
              <a:t>People estimated the worm affected 10% of the 60k computers on the internet.</a:t>
            </a:r>
          </a:p>
          <a:p>
            <a:r>
              <a:rPr lang="en-US" dirty="0" smtClean="0"/>
              <a:t>Internet was partitioned for several days while people cleaned up their networks.</a:t>
            </a:r>
          </a:p>
          <a:p>
            <a:r>
              <a:rPr lang="en-US" dirty="0" smtClean="0"/>
              <a:t>DARPA funded founding of CERT/CC at CMU.</a:t>
            </a:r>
          </a:p>
          <a:p>
            <a:r>
              <a:rPr lang="en-US" dirty="0" smtClean="0"/>
              <a:t>Robert Morris was sentenced to three years probation, 400 hours of community service, and fined over $10k.</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5</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316909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Heartbleed</a:t>
            </a:r>
            <a:endParaRPr lang="en-US" dirty="0"/>
          </a:p>
        </p:txBody>
      </p:sp>
      <p:sp>
        <p:nvSpPr>
          <p:cNvPr id="3" name="Content Placeholder 2"/>
          <p:cNvSpPr>
            <a:spLocks noGrp="1"/>
          </p:cNvSpPr>
          <p:nvPr>
            <p:ph idx="1"/>
          </p:nvPr>
        </p:nvSpPr>
        <p:spPr>
          <a:xfrm>
            <a:off x="4038600" y="1600200"/>
            <a:ext cx="4648200" cy="4525963"/>
          </a:xfrm>
        </p:spPr>
        <p:txBody>
          <a:bodyPr>
            <a:normAutofit lnSpcReduction="10000"/>
          </a:bodyPr>
          <a:lstStyle/>
          <a:p>
            <a:r>
              <a:rPr lang="en-US" dirty="0" smtClean="0"/>
              <a:t>Vulnerability in the OpenSSL cryptographic library, introduced in 2012 and announced April 2014.</a:t>
            </a:r>
          </a:p>
          <a:p>
            <a:r>
              <a:rPr lang="en-US" dirty="0"/>
              <a:t>A</a:t>
            </a:r>
            <a:r>
              <a:rPr lang="en-US" dirty="0" smtClean="0"/>
              <a:t>llows anyone from the Internet to access the protected memory.</a:t>
            </a:r>
          </a:p>
        </p:txBody>
      </p:sp>
      <p:sp>
        <p:nvSpPr>
          <p:cNvPr id="4" name="Slide Number Placeholder 3"/>
          <p:cNvSpPr>
            <a:spLocks noGrp="1"/>
          </p:cNvSpPr>
          <p:nvPr>
            <p:ph type="sldNum" sz="quarter" idx="12"/>
          </p:nvPr>
        </p:nvSpPr>
        <p:spPr/>
        <p:txBody>
          <a:bodyPr/>
          <a:lstStyle/>
          <a:p>
            <a:fld id="{98C9C843-46BD-5C4C-8A63-BAED21B4BD5E}" type="slidenum">
              <a:rPr lang="en-US" smtClean="0"/>
              <a:t>6</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pic>
        <p:nvPicPr>
          <p:cNvPr id="4098" name="Picture 2" descr="Image result for heartble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89" y="1600200"/>
            <a:ext cx="3248025" cy="39338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7359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Heartbleed did</a:t>
            </a:r>
            <a:endParaRPr lang="en-US" dirty="0"/>
          </a:p>
        </p:txBody>
      </p:sp>
      <p:sp>
        <p:nvSpPr>
          <p:cNvPr id="3" name="Content Placeholder 2"/>
          <p:cNvSpPr>
            <a:spLocks noGrp="1"/>
          </p:cNvSpPr>
          <p:nvPr>
            <p:ph idx="1"/>
          </p:nvPr>
        </p:nvSpPr>
        <p:spPr/>
        <p:txBody>
          <a:bodyPr>
            <a:normAutofit lnSpcReduction="10000"/>
          </a:bodyPr>
          <a:lstStyle/>
          <a:p>
            <a:r>
              <a:rPr lang="en-US" dirty="0"/>
              <a:t>Allows attackers to eavesdrop on communications, steal data, and impersonate services and users—all without a trace</a:t>
            </a:r>
            <a:r>
              <a:rPr lang="en-US" dirty="0" smtClean="0"/>
              <a:t>.</a:t>
            </a:r>
          </a:p>
          <a:p>
            <a:r>
              <a:rPr lang="en-US" dirty="0" smtClean="0"/>
              <a:t>Users’ session </a:t>
            </a:r>
            <a:r>
              <a:rPr lang="en-US" dirty="0" smtClean="0"/>
              <a:t>cookies, passwords, and more </a:t>
            </a:r>
            <a:r>
              <a:rPr lang="en-US" dirty="0" smtClean="0"/>
              <a:t>became vulnerable.</a:t>
            </a:r>
          </a:p>
          <a:p>
            <a:r>
              <a:rPr lang="en-US" dirty="0" smtClean="0"/>
              <a:t>Solutions included patching the vulnerability, changing your password, and staying away from the Internet.</a:t>
            </a:r>
            <a:endParaRPr lang="en-US" dirty="0"/>
          </a:p>
        </p:txBody>
      </p:sp>
      <p:sp>
        <p:nvSpPr>
          <p:cNvPr id="4" name="Slide Number Placeholder 3"/>
          <p:cNvSpPr>
            <a:spLocks noGrp="1"/>
          </p:cNvSpPr>
          <p:nvPr>
            <p:ph type="sldNum" sz="quarter" idx="12"/>
          </p:nvPr>
        </p:nvSpPr>
        <p:spPr/>
        <p:txBody>
          <a:bodyPr/>
          <a:lstStyle/>
          <a:p>
            <a:fld id="{98C9C843-46BD-5C4C-8A63-BAED21B4BD5E}" type="slidenum">
              <a:rPr lang="en-US" smtClean="0"/>
              <a:t>7</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Tree>
    <p:extLst>
      <p:ext uri="{BB962C8B-B14F-4D97-AF65-F5344CB8AC3E}">
        <p14:creationId xmlns:p14="http://schemas.microsoft.com/office/powerpoint/2010/main" val="384318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Fallout</a:t>
            </a:r>
            <a:endParaRPr lang="en-US" dirty="0"/>
          </a:p>
        </p:txBody>
      </p:sp>
      <p:sp>
        <p:nvSpPr>
          <p:cNvPr id="3" name="Content Placeholder 2"/>
          <p:cNvSpPr>
            <a:spLocks noGrp="1"/>
          </p:cNvSpPr>
          <p:nvPr>
            <p:ph idx="1"/>
          </p:nvPr>
        </p:nvSpPr>
        <p:spPr>
          <a:xfrm>
            <a:off x="457200" y="1600201"/>
            <a:ext cx="8229600" cy="2367950"/>
          </a:xfrm>
        </p:spPr>
        <p:txBody>
          <a:bodyPr>
            <a:normAutofit lnSpcReduction="10000"/>
          </a:bodyPr>
          <a:lstStyle/>
          <a:p>
            <a:pPr marL="0" indent="0">
              <a:buNone/>
            </a:pPr>
            <a:r>
              <a:rPr lang="en-US" dirty="0" smtClean="0"/>
              <a:t>“Some </a:t>
            </a:r>
            <a:r>
              <a:rPr lang="en-US" dirty="0"/>
              <a:t>might argue that Heartbleed is the worst vulnerability found (at least in terms of its potential impact) since commercial traffic began to flow on the Internet.” –Joseph Steinberg, </a:t>
            </a:r>
            <a:r>
              <a:rPr lang="en-US" i="1" dirty="0" smtClean="0"/>
              <a:t>Forbes</a:t>
            </a:r>
          </a:p>
        </p:txBody>
      </p:sp>
      <p:sp>
        <p:nvSpPr>
          <p:cNvPr id="4" name="Slide Number Placeholder 3"/>
          <p:cNvSpPr>
            <a:spLocks noGrp="1"/>
          </p:cNvSpPr>
          <p:nvPr>
            <p:ph type="sldNum" sz="quarter" idx="12"/>
          </p:nvPr>
        </p:nvSpPr>
        <p:spPr/>
        <p:txBody>
          <a:bodyPr/>
          <a:lstStyle/>
          <a:p>
            <a:fld id="{98C9C843-46BD-5C4C-8A63-BAED21B4BD5E}" type="slidenum">
              <a:rPr lang="en-US" smtClean="0"/>
              <a:t>8</a:t>
            </a:fld>
            <a:endParaRPr lang="en-US"/>
          </a:p>
        </p:txBody>
      </p:sp>
      <p:sp>
        <p:nvSpPr>
          <p:cNvPr id="5" name="Footer Placeholder 4"/>
          <p:cNvSpPr>
            <a:spLocks noGrp="1"/>
          </p:cNvSpPr>
          <p:nvPr>
            <p:ph type="ftr" sz="quarter" idx="13"/>
          </p:nvPr>
        </p:nvSpPr>
        <p:spPr/>
        <p:txBody>
          <a:bodyPr/>
          <a:lstStyle/>
          <a:p>
            <a:r>
              <a:rPr lang="nb-NO" smtClean="0"/>
              <a:t>© 2017 M. Fredrikson, J. Yang</a:t>
            </a:r>
            <a:endParaRPr lang="en-US" dirty="0"/>
          </a:p>
        </p:txBody>
      </p:sp>
      <p:sp>
        <p:nvSpPr>
          <p:cNvPr id="6" name="Content Placeholder 2"/>
          <p:cNvSpPr txBox="1">
            <a:spLocks/>
          </p:cNvSpPr>
          <p:nvPr/>
        </p:nvSpPr>
        <p:spPr>
          <a:xfrm>
            <a:off x="454329" y="3968151"/>
            <a:ext cx="8229600" cy="21637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lumMod val="75000"/>
                </a:schemeClr>
              </a:buClr>
              <a:buFont typeface="Wingdings" charset="2"/>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Clr>
                <a:srgbClr val="800000"/>
              </a:buClr>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Clr>
                <a:srgbClr val="800000"/>
              </a:buClr>
              <a:buFont typeface="Wingdings" charset="2"/>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Clr>
                <a:srgbClr val="800000"/>
              </a:buClr>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Clr>
                <a:srgbClr val="800000"/>
              </a:buClr>
              <a:buFont typeface="Wingdings" charset="2"/>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endParaRPr lang="en-US" i="1" dirty="0" smtClean="0"/>
          </a:p>
        </p:txBody>
      </p:sp>
      <p:sp>
        <p:nvSpPr>
          <p:cNvPr id="7" name="Content Placeholder 2"/>
          <p:cNvSpPr txBox="1">
            <a:spLocks/>
          </p:cNvSpPr>
          <p:nvPr/>
        </p:nvSpPr>
        <p:spPr>
          <a:xfrm>
            <a:off x="454327" y="4054414"/>
            <a:ext cx="8229600" cy="21637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lumMod val="75000"/>
                </a:schemeClr>
              </a:buClr>
              <a:buFont typeface="Wingdings" charset="2"/>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Clr>
                <a:srgbClr val="800000"/>
              </a:buClr>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Clr>
                <a:srgbClr val="800000"/>
              </a:buClr>
              <a:buFont typeface="Wingdings" charset="2"/>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Clr>
                <a:srgbClr val="800000"/>
              </a:buClr>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Clr>
                <a:srgbClr val="800000"/>
              </a:buClr>
              <a:buFont typeface="Wingdings" charset="2"/>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smtClean="0"/>
              <a:t>“If you need strong anonymity or privacy on the Internet, you might want to stay away from the Internet entirely for the next few days while things settle.” –Tor project</a:t>
            </a:r>
            <a:endParaRPr lang="en-US" dirty="0"/>
          </a:p>
        </p:txBody>
      </p:sp>
    </p:spTree>
    <p:extLst>
      <p:ext uri="{BB962C8B-B14F-4D97-AF65-F5344CB8AC3E}">
        <p14:creationId xmlns:p14="http://schemas.microsoft.com/office/powerpoint/2010/main" val="201120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theme/theme1.xml><?xml version="1.0" encoding="utf-8"?>
<a:theme xmlns:a="http://schemas.openxmlformats.org/drawingml/2006/main" name="lecture-templat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Custom 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rgbClr val="000000"/>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Helvetica"/>
            <a:cs typeface="Helvetica"/>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lecture-template.potx</Template>
  <TotalTime>10444</TotalTime>
  <Words>3289</Words>
  <Application>Microsoft Office PowerPoint</Application>
  <PresentationFormat>On-screen Show (4:3)</PresentationFormat>
  <Paragraphs>415</Paragraphs>
  <Slides>49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Courier New</vt:lpstr>
      <vt:lpstr>Helvetica</vt:lpstr>
      <vt:lpstr>Wingdings</vt:lpstr>
      <vt:lpstr>lecture-template</vt:lpstr>
      <vt:lpstr>Software Foundations of Security and Privacy (15-316, spring 2016) Lecture 2: Building Safe Systems</vt:lpstr>
      <vt:lpstr>This lecture: celebrities and the Internet</vt:lpstr>
      <vt:lpstr>Before photos broke the Internet…</vt:lpstr>
      <vt:lpstr>Bug: Morris Worm</vt:lpstr>
      <vt:lpstr>Innocent intentions</vt:lpstr>
      <vt:lpstr>Fallout</vt:lpstr>
      <vt:lpstr>Bug: Heartbleed</vt:lpstr>
      <vt:lpstr>What Heartbleed did</vt:lpstr>
      <vt:lpstr>Fallout</vt:lpstr>
      <vt:lpstr>Fallout</vt:lpstr>
      <vt:lpstr>What went wrong? </vt:lpstr>
      <vt:lpstr>We want memory to be everything</vt:lpstr>
      <vt:lpstr>But memory is just memory</vt:lpstr>
      <vt:lpstr>Managing memory requires care</vt:lpstr>
      <vt:lpstr>Mixing memories: buffer overflows</vt:lpstr>
      <vt:lpstr>Background: C call stacks</vt:lpstr>
      <vt:lpstr>Background: stack frames</vt:lpstr>
      <vt:lpstr>Background: example stack</vt:lpstr>
      <vt:lpstr>Buffer overflows, more specifically…</vt:lpstr>
      <vt:lpstr>Example of buffer overflow</vt:lpstr>
      <vt:lpstr>Morris Worm, a buffer overflow</vt:lpstr>
      <vt:lpstr>Heartbleed: the opposite</vt:lpstr>
      <vt:lpstr>What we’re not going to talk about</vt:lpstr>
      <vt:lpstr>What we are going to talk about</vt:lpstr>
      <vt:lpstr>Why security is a correctness problem</vt:lpstr>
      <vt:lpstr>What we want need*</vt:lpstr>
      <vt:lpstr>What is safety?</vt:lpstr>
      <vt:lpstr>Safety and security</vt:lpstr>
      <vt:lpstr>Memory safety</vt:lpstr>
      <vt:lpstr>Type safety</vt:lpstr>
      <vt:lpstr>Liveness is a different thing</vt:lpstr>
      <vt:lpstr>Need both safety and liveness</vt:lpstr>
      <vt:lpstr>Quiz time!</vt:lpstr>
      <vt:lpstr>How safe languages can help</vt:lpstr>
      <vt:lpstr>Cowboy programming looks cool</vt:lpstr>
      <vt:lpstr>But often, in the Wild West…</vt:lpstr>
      <vt:lpstr>Getting these guarantees in unsafe languages</vt:lpstr>
      <vt:lpstr>On the other hand…</vt:lpstr>
      <vt:lpstr>Case study: type-safe OSes</vt:lpstr>
      <vt:lpstr>What if we used a safe language to build an OS?</vt:lpstr>
      <vt:lpstr>Wanted: end-to-end type safety</vt:lpstr>
      <vt:lpstr>Verve, a type-safe OS [Yang &amp; Hawblitzel, 2009]</vt:lpstr>
      <vt:lpstr>The Verve Nucleus</vt:lpstr>
      <vt:lpstr>Thread Context Invariant</vt:lpstr>
      <vt:lpstr>“Load” Specification</vt:lpstr>
      <vt:lpstr>Verve vs. SeL4?</vt:lpstr>
      <vt:lpstr>Takeaways</vt:lpstr>
      <vt:lpstr>Assignment 1 is coming out!</vt:lpstr>
      <vt:lpstr>Selfie from beginning of class, and answer to quiz question #1</vt:lpstr>
    </vt:vector>
  </TitlesOfParts>
  <Company>cmu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Limin Jia</dc:creator>
  <cp:lastModifiedBy>Jean</cp:lastModifiedBy>
  <cp:revision>972</cp:revision>
  <dcterms:created xsi:type="dcterms:W3CDTF">2015-12-28T21:59:06Z</dcterms:created>
  <dcterms:modified xsi:type="dcterms:W3CDTF">2017-01-20T03:51:41Z</dcterms:modified>
</cp:coreProperties>
</file>